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1" r:id="rId2"/>
    <p:sldId id="265" r:id="rId3"/>
    <p:sldId id="303" r:id="rId4"/>
    <p:sldId id="266" r:id="rId5"/>
    <p:sldId id="267" r:id="rId6"/>
    <p:sldId id="268" r:id="rId7"/>
    <p:sldId id="287" r:id="rId8"/>
    <p:sldId id="288" r:id="rId9"/>
    <p:sldId id="289" r:id="rId10"/>
    <p:sldId id="290" r:id="rId11"/>
    <p:sldId id="286" r:id="rId12"/>
    <p:sldId id="291" r:id="rId13"/>
    <p:sldId id="292" r:id="rId14"/>
    <p:sldId id="293" r:id="rId15"/>
    <p:sldId id="284" r:id="rId16"/>
    <p:sldId id="271" r:id="rId17"/>
    <p:sldId id="274" r:id="rId18"/>
    <p:sldId id="294" r:id="rId19"/>
    <p:sldId id="296" r:id="rId20"/>
    <p:sldId id="276" r:id="rId21"/>
    <p:sldId id="297" r:id="rId22"/>
    <p:sldId id="298" r:id="rId23"/>
    <p:sldId id="299" r:id="rId24"/>
    <p:sldId id="300" r:id="rId25"/>
    <p:sldId id="301" r:id="rId26"/>
    <p:sldId id="304" r:id="rId27"/>
    <p:sldId id="283" r:id="rId28"/>
  </p:sldIdLst>
  <p:sldSz cx="9144000" cy="6858000" type="screen4x3"/>
  <p:notesSz cx="6858000" cy="9144000"/>
  <p:embeddedFontLst>
    <p:embeddedFont>
      <p:font typeface="MS Gothic" panose="020B0609070205080204" pitchFamily="49" charset="-128"/>
      <p:regular r:id="rId29"/>
    </p:embeddedFont>
    <p:embeddedFont>
      <p:font typeface="Calibri" panose="020F0502020204030204" pitchFamily="34" charset="0"/>
      <p:regular r:id="rId30"/>
      <p:bold r:id="rId31"/>
      <p:italic r:id="rId32"/>
      <p:boldItalic r:id="rId33"/>
    </p:embeddedFont>
    <p:embeddedFont>
      <p:font typeface="Comic Sans MS" panose="030F0702030302020204" pitchFamily="66" charset="0"/>
      <p:regular r:id="rId34"/>
      <p:bold r:id="rId35"/>
      <p:italic r:id="rId36"/>
      <p:boldItalic r:id="rId37"/>
    </p:embeddedFont>
    <p:embeddedFont>
      <p:font typeface="Aharoni" panose="02010803020104030203" pitchFamily="2" charset="-79"/>
      <p:bold r:id="rId3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65" d="100"/>
          <a:sy n="65" d="100"/>
        </p:scale>
        <p:origin x="-15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lvl1pPr>
              <a:defRPr>
                <a:solidFill>
                  <a:srgbClr val="0070C0"/>
                </a:solidFill>
                <a:latin typeface="Comic Sans MS" pitchFamily="66" charset="0"/>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70C0"/>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B68C4FF4-6EE1-4A76-9B8F-B2F594D6C874}" type="datetimeFigureOut">
              <a:rPr lang="ru-RU" smtClean="0">
                <a:cs typeface="Arial" charset="0"/>
              </a:rPr>
              <a:pPr fontAlgn="base">
                <a:spcBef>
                  <a:spcPct val="0"/>
                </a:spcBef>
                <a:spcAft>
                  <a:spcPct val="0"/>
                </a:spcAft>
                <a:defRPr/>
              </a:pPr>
              <a:t>13.11.2020</a:t>
            </a:fld>
            <a:endParaRPr lang="ru-RU">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endParaRPr lang="ru-RU">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CBF7A747-1B53-4B3F-B8D2-D8AB0E128148}"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solidFill>
                  <a:srgbClr val="0070C0"/>
                </a:solidFill>
                <a:latin typeface="Comic Sans MS" pitchFamily="66" charset="0"/>
              </a:defRPr>
            </a:lvl1p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lvl1pPr>
              <a:defRPr>
                <a:solidFill>
                  <a:srgbClr val="0070C0"/>
                </a:solidFill>
                <a:latin typeface="Comic Sans MS" pitchFamily="66" charset="0"/>
              </a:defRPr>
            </a:lvl1pPr>
            <a:lvl2pPr>
              <a:defRPr>
                <a:solidFill>
                  <a:srgbClr val="0070C0"/>
                </a:solidFill>
                <a:latin typeface="Comic Sans MS" pitchFamily="66" charset="0"/>
              </a:defRPr>
            </a:lvl2pPr>
            <a:lvl3pPr>
              <a:defRPr>
                <a:solidFill>
                  <a:srgbClr val="0070C0"/>
                </a:solidFill>
                <a:latin typeface="Comic Sans MS" pitchFamily="66" charset="0"/>
              </a:defRPr>
            </a:lvl3pPr>
            <a:lvl4pPr>
              <a:defRPr>
                <a:solidFill>
                  <a:srgbClr val="0070C0"/>
                </a:solidFill>
                <a:latin typeface="Comic Sans MS" pitchFamily="66" charset="0"/>
              </a:defRPr>
            </a:lvl4pPr>
            <a:lvl5pPr>
              <a:defRPr>
                <a:solidFill>
                  <a:srgbClr val="0070C0"/>
                </a:solidFill>
                <a:latin typeface="Comic Sans MS" pitchFamily="66"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3152DDE1-E9F2-4B50-AB95-1A36B28481DE}" type="datetimeFigureOut">
              <a:rPr lang="ru-RU" smtClean="0">
                <a:cs typeface="Arial" charset="0"/>
              </a:rPr>
              <a:pPr fontAlgn="base">
                <a:spcBef>
                  <a:spcPct val="0"/>
                </a:spcBef>
                <a:spcAft>
                  <a:spcPct val="0"/>
                </a:spcAft>
                <a:defRPr/>
              </a:pPr>
              <a:t>13.11.2020</a:t>
            </a:fld>
            <a:endParaRPr lang="ru-RU">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endParaRPr lang="ru-RU">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A087BA6C-DE82-4922-A007-5CB817EE4E20}"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solidFill>
                  <a:srgbClr val="0070C0"/>
                </a:solidFill>
                <a:latin typeface="Comic Sans MS" pitchFamily="66" charset="0"/>
              </a:defRPr>
            </a:lvl1p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solidFill>
                  <a:srgbClr val="0070C0"/>
                </a:solidFill>
                <a:latin typeface="Comic Sans MS" pitchFamily="66" charset="0"/>
              </a:defRPr>
            </a:lvl1pPr>
            <a:lvl2pPr>
              <a:defRPr sz="2400">
                <a:solidFill>
                  <a:srgbClr val="0070C0"/>
                </a:solidFill>
                <a:latin typeface="Comic Sans MS" pitchFamily="66" charset="0"/>
              </a:defRPr>
            </a:lvl2pPr>
            <a:lvl3pPr>
              <a:defRPr sz="2000">
                <a:solidFill>
                  <a:srgbClr val="0070C0"/>
                </a:solidFill>
                <a:latin typeface="Comic Sans MS" pitchFamily="66" charset="0"/>
              </a:defRPr>
            </a:lvl3pPr>
            <a:lvl4pPr>
              <a:defRPr sz="1800">
                <a:solidFill>
                  <a:srgbClr val="0070C0"/>
                </a:solidFill>
                <a:latin typeface="Comic Sans MS" pitchFamily="66" charset="0"/>
              </a:defRPr>
            </a:lvl4pPr>
            <a:lvl5pPr>
              <a:defRPr sz="1800">
                <a:solidFill>
                  <a:srgbClr val="0070C0"/>
                </a:solidFill>
                <a:latin typeface="Comic Sans MS" pitchFamily="66"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solidFill>
                  <a:srgbClr val="0070C0"/>
                </a:solidFill>
                <a:latin typeface="Comic Sans MS" pitchFamily="66" charset="0"/>
              </a:defRPr>
            </a:lvl1pPr>
            <a:lvl2pPr>
              <a:defRPr sz="2400">
                <a:solidFill>
                  <a:srgbClr val="0070C0"/>
                </a:solidFill>
                <a:latin typeface="Comic Sans MS" pitchFamily="66" charset="0"/>
              </a:defRPr>
            </a:lvl2pPr>
            <a:lvl3pPr>
              <a:defRPr sz="2000">
                <a:solidFill>
                  <a:srgbClr val="0070C0"/>
                </a:solidFill>
                <a:latin typeface="Comic Sans MS" pitchFamily="66" charset="0"/>
              </a:defRPr>
            </a:lvl3pPr>
            <a:lvl4pPr>
              <a:defRPr sz="1800">
                <a:solidFill>
                  <a:srgbClr val="0070C0"/>
                </a:solidFill>
                <a:latin typeface="Comic Sans MS" pitchFamily="66" charset="0"/>
              </a:defRPr>
            </a:lvl4pPr>
            <a:lvl5pPr>
              <a:defRPr sz="1800">
                <a:solidFill>
                  <a:srgbClr val="0070C0"/>
                </a:solidFill>
                <a:latin typeface="Comic Sans MS" pitchFamily="66"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F18AA105-3B9A-485F-A7BD-B3B1C1BFF994}" type="datetimeFigureOut">
              <a:rPr lang="ru-RU" smtClean="0">
                <a:cs typeface="Arial" charset="0"/>
              </a:rPr>
              <a:pPr fontAlgn="base">
                <a:spcBef>
                  <a:spcPct val="0"/>
                </a:spcBef>
                <a:spcAft>
                  <a:spcPct val="0"/>
                </a:spcAft>
                <a:defRPr/>
              </a:pPr>
              <a:t>13.11.2020</a:t>
            </a:fld>
            <a:endParaRPr lang="ru-RU">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endParaRPr lang="ru-RU">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29217202-91A5-4841-8837-12B3422A9C13}"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solidFill>
                  <a:srgbClr val="0070C0"/>
                </a:solidFill>
                <a:latin typeface="Comic Sans MS" pitchFamily="66" charset="0"/>
              </a:defRPr>
            </a:lvl1p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C62FDA9A-A9AF-4522-BA4E-959710ABA8F2}" type="datetimeFigureOut">
              <a:rPr lang="ru-RU" smtClean="0">
                <a:cs typeface="Arial" charset="0"/>
              </a:rPr>
              <a:pPr fontAlgn="base">
                <a:spcBef>
                  <a:spcPct val="0"/>
                </a:spcBef>
                <a:spcAft>
                  <a:spcPct val="0"/>
                </a:spcAft>
                <a:defRPr/>
              </a:pPr>
              <a:t>13.11.2020</a:t>
            </a:fld>
            <a:endParaRPr lang="ru-RU">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endParaRPr lang="ru-RU">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27C4C3DF-49FF-4AA4-A1AB-8615103FAECA}"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981C31E6-6AC6-4E62-806B-D0CB1E8C6262}" type="datetimeFigureOut">
              <a:rPr lang="ru-RU" smtClean="0">
                <a:cs typeface="Arial" charset="0"/>
              </a:rPr>
              <a:pPr fontAlgn="base">
                <a:spcBef>
                  <a:spcPct val="0"/>
                </a:spcBef>
                <a:spcAft>
                  <a:spcPct val="0"/>
                </a:spcAft>
                <a:defRPr/>
              </a:pPr>
              <a:t>13.11.2020</a:t>
            </a:fld>
            <a:endParaRPr lang="ru-RU">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endParaRPr lang="ru-RU">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solidFill>
                  <a:srgbClr val="0070C0"/>
                </a:solidFill>
                <a:latin typeface="Comic Sans MS" pitchFamily="66" charset="0"/>
              </a:defRPr>
            </a:lvl1pPr>
          </a:lstStyle>
          <a:p>
            <a:pPr fontAlgn="base">
              <a:spcBef>
                <a:spcPct val="0"/>
              </a:spcBef>
              <a:spcAft>
                <a:spcPct val="0"/>
              </a:spcAft>
              <a:defRPr/>
            </a:pPr>
            <a:fld id="{B1B0E188-B191-46AC-99B7-5113417AE6AB}"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_________Microsoft_Word1.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142844" y="1142984"/>
            <a:ext cx="8715436" cy="4775620"/>
            <a:chOff x="290925" y="2049634"/>
            <a:chExt cx="8672683" cy="3675986"/>
          </a:xfrm>
        </p:grpSpPr>
        <p:sp>
          <p:nvSpPr>
            <p:cNvPr id="5" name="Прямоугольник 4"/>
            <p:cNvSpPr/>
            <p:nvPr/>
          </p:nvSpPr>
          <p:spPr>
            <a:xfrm>
              <a:off x="290925" y="2049634"/>
              <a:ext cx="8672683" cy="1634665"/>
            </a:xfrm>
            <a:prstGeom prst="rect">
              <a:avLst/>
            </a:prstGeom>
            <a:noFill/>
          </p:spPr>
          <p:txBody>
            <a:bodyPr wrap="square">
              <a:spAutoFit/>
            </a:bodyPr>
            <a:lstStyle/>
            <a:p>
              <a:pPr algn="ctr" fontAlgn="base">
                <a:spcBef>
                  <a:spcPct val="0"/>
                </a:spcBef>
                <a:spcAft>
                  <a:spcPct val="0"/>
                </a:spcAft>
                <a:defRPr/>
              </a:pPr>
              <a:r>
                <a:rPr lang="ru-RU" sz="4400" b="1" dirty="0" smtClean="0">
                  <a:ln w="19050">
                    <a:solidFill>
                      <a:prstClr val="white"/>
                    </a:solidFill>
                    <a:prstDash val="solid"/>
                  </a:ln>
                  <a:solidFill>
                    <a:srgbClr val="7030A0"/>
                  </a:solidFill>
                  <a:effectLst>
                    <a:outerShdw blurRad="50000" dist="50800" dir="7500000" algn="tl">
                      <a:srgbClr val="000000">
                        <a:shade val="5000"/>
                        <a:alpha val="35000"/>
                      </a:srgbClr>
                    </a:outerShdw>
                  </a:effectLst>
                  <a:latin typeface="Comic Sans MS" pitchFamily="66" charset="0"/>
                  <a:cs typeface="Arial" charset="0"/>
                </a:rPr>
                <a:t> </a:t>
              </a:r>
              <a:r>
                <a:rPr lang="ru-RU" sz="4400" b="1" dirty="0" smtClean="0">
                  <a:ln w="19050">
                    <a:solidFill>
                      <a:prstClr val="white"/>
                    </a:solidFill>
                    <a:prstDash val="solid"/>
                  </a:ln>
                  <a:solidFill>
                    <a:schemeClr val="tx2"/>
                  </a:solidFill>
                  <a:effectLst>
                    <a:outerShdw blurRad="50000" dist="50800" dir="7500000" algn="tl">
                      <a:srgbClr val="000000">
                        <a:shade val="5000"/>
                        <a:alpha val="35000"/>
                      </a:srgbClr>
                    </a:outerShdw>
                  </a:effectLst>
                  <a:latin typeface="Comic Sans MS" pitchFamily="66" charset="0"/>
                  <a:cs typeface="Aharoni" pitchFamily="2" charset="-79"/>
                </a:rPr>
                <a:t>Формирование читательской грамотности </a:t>
              </a:r>
              <a:r>
                <a:rPr lang="ru-RU" sz="4400" b="1" dirty="0" smtClean="0">
                  <a:ln w="19050">
                    <a:solidFill>
                      <a:prstClr val="white"/>
                    </a:solidFill>
                    <a:prstDash val="solid"/>
                  </a:ln>
                  <a:solidFill>
                    <a:schemeClr val="tx2"/>
                  </a:solidFill>
                  <a:effectLst>
                    <a:outerShdw blurRad="50000" dist="50800" dir="7500000" algn="tl">
                      <a:srgbClr val="000000">
                        <a:shade val="5000"/>
                        <a:alpha val="35000"/>
                      </a:srgbClr>
                    </a:outerShdw>
                  </a:effectLst>
                  <a:latin typeface="Comic Sans MS" pitchFamily="66" charset="0"/>
                  <a:cs typeface="Aharoni" pitchFamily="2" charset="-79"/>
                </a:rPr>
                <a:t>в </a:t>
              </a:r>
            </a:p>
            <a:p>
              <a:pPr algn="ctr" fontAlgn="base">
                <a:spcBef>
                  <a:spcPct val="0"/>
                </a:spcBef>
                <a:spcAft>
                  <a:spcPct val="0"/>
                </a:spcAft>
                <a:defRPr/>
              </a:pPr>
              <a:r>
                <a:rPr lang="ru-RU" sz="4400" b="1" dirty="0" smtClean="0">
                  <a:ln w="19050">
                    <a:solidFill>
                      <a:prstClr val="white"/>
                    </a:solidFill>
                    <a:prstDash val="solid"/>
                  </a:ln>
                  <a:solidFill>
                    <a:schemeClr val="tx2"/>
                  </a:solidFill>
                  <a:effectLst>
                    <a:outerShdw blurRad="50000" dist="50800" dir="7500000" algn="tl">
                      <a:srgbClr val="000000">
                        <a:shade val="5000"/>
                        <a:alpha val="35000"/>
                      </a:srgbClr>
                    </a:outerShdw>
                  </a:effectLst>
                  <a:latin typeface="Comic Sans MS" pitchFamily="66" charset="0"/>
                  <a:cs typeface="Aharoni" pitchFamily="2" charset="-79"/>
                </a:rPr>
                <a:t>младшем </a:t>
              </a:r>
              <a:r>
                <a:rPr lang="ru-RU" sz="4400" b="1" dirty="0" smtClean="0">
                  <a:ln w="19050">
                    <a:solidFill>
                      <a:prstClr val="white"/>
                    </a:solidFill>
                    <a:prstDash val="solid"/>
                  </a:ln>
                  <a:solidFill>
                    <a:schemeClr val="tx2"/>
                  </a:solidFill>
                  <a:effectLst>
                    <a:outerShdw blurRad="50000" dist="50800" dir="7500000" algn="tl">
                      <a:srgbClr val="000000">
                        <a:shade val="5000"/>
                        <a:alpha val="35000"/>
                      </a:srgbClr>
                    </a:outerShdw>
                  </a:effectLst>
                  <a:latin typeface="Comic Sans MS" pitchFamily="66" charset="0"/>
                  <a:cs typeface="Aharoni" pitchFamily="2" charset="-79"/>
                </a:rPr>
                <a:t>звене </a:t>
              </a:r>
              <a:endParaRPr lang="ru-RU" sz="4400" b="1" dirty="0">
                <a:ln w="19050">
                  <a:solidFill>
                    <a:prstClr val="white"/>
                  </a:solidFill>
                  <a:prstDash val="solid"/>
                </a:ln>
                <a:solidFill>
                  <a:schemeClr val="tx2"/>
                </a:solidFill>
                <a:effectLst>
                  <a:outerShdw blurRad="50000" dist="50800" dir="7500000" algn="tl">
                    <a:srgbClr val="000000">
                      <a:shade val="5000"/>
                      <a:alpha val="35000"/>
                    </a:srgbClr>
                  </a:outerShdw>
                </a:effectLst>
                <a:latin typeface="Comic Sans MS" pitchFamily="66" charset="0"/>
                <a:cs typeface="Aharoni" pitchFamily="2" charset="-79"/>
              </a:endParaRPr>
            </a:p>
          </p:txBody>
        </p:sp>
        <p:sp>
          <p:nvSpPr>
            <p:cNvPr id="6" name="Прямоугольник 5"/>
            <p:cNvSpPr/>
            <p:nvPr/>
          </p:nvSpPr>
          <p:spPr>
            <a:xfrm>
              <a:off x="4495596" y="4706916"/>
              <a:ext cx="4072115" cy="1018704"/>
            </a:xfrm>
            <a:prstGeom prst="rect">
              <a:avLst/>
            </a:prstGeom>
          </p:spPr>
          <p:txBody>
            <a:bodyPr wrap="square">
              <a:spAutoFit/>
            </a:bodyPr>
            <a:lstStyle/>
            <a:p>
              <a:pPr algn="ctr" fontAlgn="base">
                <a:spcBef>
                  <a:spcPct val="0"/>
                </a:spcBef>
                <a:spcAft>
                  <a:spcPct val="0"/>
                </a:spcAft>
                <a:defRPr/>
              </a:pPr>
              <a:r>
                <a:rPr lang="ru-RU" sz="2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Подготовила</a:t>
              </a:r>
            </a:p>
            <a:p>
              <a:pPr algn="ctr" fontAlgn="base">
                <a:spcBef>
                  <a:spcPct val="0"/>
                </a:spcBef>
                <a:spcAft>
                  <a:spcPct val="0"/>
                </a:spcAft>
                <a:defRPr/>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учитель начальных классов </a:t>
              </a:r>
            </a:p>
            <a:p>
              <a:pPr algn="ctr" fontAlgn="base">
                <a:spcBef>
                  <a:spcPct val="0"/>
                </a:spcBef>
                <a:spcAft>
                  <a:spcPct val="0"/>
                </a:spcAft>
                <a:defRPr/>
              </a:pP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ГУ «Пятигорская средняя школа»</a:t>
              </a:r>
            </a:p>
            <a:p>
              <a:pPr algn="ctr" fontAlgn="base">
                <a:spcBef>
                  <a:spcPct val="0"/>
                </a:spcBef>
                <a:spcAft>
                  <a:spcPct val="0"/>
                </a:spcAft>
                <a:defRPr/>
              </a:pPr>
              <a:r>
                <a:rPr lang="ru-RU" sz="2000" dirty="0" err="1" smtClean="0">
                  <a:effectLst>
                    <a:outerShdw blurRad="38100" dist="38100" dir="2700000" algn="tl">
                      <a:srgbClr val="000000">
                        <a:alpha val="43137"/>
                      </a:srgbClr>
                    </a:outerShdw>
                  </a:effectLst>
                  <a:latin typeface="Times New Roman" pitchFamily="18" charset="0"/>
                  <a:cs typeface="Times New Roman" pitchFamily="18" charset="0"/>
                </a:rPr>
                <a:t>Угатьева</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 Елена </a:t>
              </a:r>
              <a:r>
                <a:rPr lang="ru-RU" sz="2000" dirty="0" err="1" smtClean="0">
                  <a:effectLst>
                    <a:outerShdw blurRad="38100" dist="38100" dir="2700000" algn="tl">
                      <a:srgbClr val="000000">
                        <a:alpha val="43137"/>
                      </a:srgbClr>
                    </a:outerShdw>
                  </a:effectLst>
                  <a:latin typeface="Times New Roman" pitchFamily="18" charset="0"/>
                  <a:cs typeface="Times New Roman" pitchFamily="18" charset="0"/>
                </a:rPr>
                <a:t>Мечеславовна</a:t>
              </a:r>
              <a:endParaRPr lang="ru-RU" sz="20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1026" name="Picture 2" descr="C:\Users\Татьяна\Desktop\img_5.jpg"/>
          <p:cNvPicPr>
            <a:picLocks noChangeAspect="1" noChangeArrowheads="1"/>
          </p:cNvPicPr>
          <p:nvPr/>
        </p:nvPicPr>
        <p:blipFill>
          <a:blip r:embed="rId2"/>
          <a:srcRect/>
          <a:stretch>
            <a:fillRect/>
          </a:stretch>
        </p:blipFill>
        <p:spPr bwMode="auto">
          <a:xfrm>
            <a:off x="285720" y="3786190"/>
            <a:ext cx="2605092" cy="2747969"/>
          </a:xfrm>
          <a:prstGeom prst="rect">
            <a:avLst/>
          </a:prstGeom>
          <a:noFill/>
        </p:spPr>
      </p:pic>
    </p:spTree>
    <p:extLst>
      <p:ext uri="{BB962C8B-B14F-4D97-AF65-F5344CB8AC3E}">
        <p14:creationId xmlns:p14="http://schemas.microsoft.com/office/powerpoint/2010/main" val="258798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lstStyle/>
          <a:p>
            <a:r>
              <a:rPr lang="ru-RU" dirty="0" smtClean="0"/>
              <a:t>3)</a:t>
            </a:r>
            <a:r>
              <a:rPr lang="ru-RU" sz="4000" dirty="0">
                <a:solidFill>
                  <a:srgbClr val="1F497D"/>
                </a:solidFill>
                <a:ea typeface="+mn-ea"/>
                <a:cs typeface="+mn-cs"/>
              </a:rPr>
              <a:t> </a:t>
            </a:r>
            <a:r>
              <a:rPr lang="ru-RU" sz="4000" dirty="0" smtClean="0">
                <a:solidFill>
                  <a:srgbClr val="1F497D"/>
                </a:solidFill>
                <a:ea typeface="+mn-ea"/>
                <a:cs typeface="+mn-cs"/>
              </a:rPr>
              <a:t>Выразительное </a:t>
            </a:r>
            <a:r>
              <a:rPr lang="ru-RU" sz="4000" dirty="0">
                <a:solidFill>
                  <a:srgbClr val="1F497D"/>
                </a:solidFill>
                <a:ea typeface="+mn-ea"/>
                <a:cs typeface="+mn-cs"/>
              </a:rPr>
              <a:t>чтение с переходом на незнакомую часть</a:t>
            </a:r>
            <a:endParaRPr lang="ru-RU" dirty="0"/>
          </a:p>
        </p:txBody>
      </p:sp>
      <p:sp>
        <p:nvSpPr>
          <p:cNvPr id="3" name="Объект 2"/>
          <p:cNvSpPr>
            <a:spLocks noGrp="1"/>
          </p:cNvSpPr>
          <p:nvPr>
            <p:ph idx="1"/>
          </p:nvPr>
        </p:nvSpPr>
        <p:spPr>
          <a:xfrm>
            <a:off x="457200" y="2276872"/>
            <a:ext cx="8229600" cy="3849291"/>
          </a:xfrm>
        </p:spPr>
        <p:txBody>
          <a:bodyPr/>
          <a:lstStyle/>
          <a:p>
            <a:pPr>
              <a:spcAft>
                <a:spcPts val="0"/>
              </a:spcAft>
            </a:pPr>
            <a:r>
              <a:rPr lang="ru-RU" sz="2000" dirty="0">
                <a:solidFill>
                  <a:schemeClr val="tx1"/>
                </a:solidFill>
                <a:latin typeface="Times New Roman"/>
                <a:ea typeface="Times New Roman"/>
              </a:rPr>
              <a:t>Теперь </a:t>
            </a:r>
            <a:r>
              <a:rPr lang="ru-RU" sz="2000" dirty="0" smtClean="0">
                <a:solidFill>
                  <a:schemeClr val="tx1"/>
                </a:solidFill>
                <a:latin typeface="Times New Roman"/>
                <a:ea typeface="Times New Roman"/>
              </a:rPr>
              <a:t>дети </a:t>
            </a:r>
            <a:r>
              <a:rPr lang="ru-RU" sz="2000" dirty="0">
                <a:solidFill>
                  <a:schemeClr val="tx1"/>
                </a:solidFill>
                <a:latin typeface="Times New Roman"/>
                <a:ea typeface="Times New Roman"/>
              </a:rPr>
              <a:t>должны читать медленнее, зато красиво, выразительно. Ребята прочитывают знакомую часть текста и переходят на незнакомую часть. Учитель не останавливает их. И вот здесь происходит небольшое чудо. Чудо это состоит в том, что ребёнок, несколько раз прочитавший один и тот же отрывок текста, выработавший уже здесь повышенный темп чтения, при переходе на незнакомую часть текста продолжают читать её в том же повышенном темпе. Его возможности хватит на строчку. Полстрочки. Но если ежедневно проводить 3 таких упражнения на уроках чтения, то в конце концов длительность чтения в повышенном темпе будет увеличиваться.</a:t>
            </a:r>
          </a:p>
          <a:p>
            <a:pPr>
              <a:spcAft>
                <a:spcPts val="0"/>
              </a:spcAft>
            </a:pPr>
            <a:r>
              <a:rPr lang="ru-RU" sz="2000" dirty="0">
                <a:solidFill>
                  <a:schemeClr val="tx1"/>
                </a:solidFill>
                <a:latin typeface="Times New Roman"/>
                <a:ea typeface="Times New Roman"/>
              </a:rPr>
              <a:t>Через 2 – 3 недели чтение ребёнка заметно улучшится.</a:t>
            </a:r>
          </a:p>
          <a:p>
            <a:endParaRPr lang="ru-RU" sz="2000" dirty="0">
              <a:solidFill>
                <a:schemeClr val="tx1"/>
              </a:solidFill>
            </a:endParaRPr>
          </a:p>
        </p:txBody>
      </p:sp>
    </p:spTree>
    <p:extLst>
      <p:ext uri="{BB962C8B-B14F-4D97-AF65-F5344CB8AC3E}">
        <p14:creationId xmlns:p14="http://schemas.microsoft.com/office/powerpoint/2010/main" val="3383473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lstStyle/>
          <a:p>
            <a:r>
              <a:rPr lang="ru-RU" b="1" dirty="0">
                <a:solidFill>
                  <a:srgbClr val="FFC000"/>
                </a:solidFill>
              </a:rPr>
              <a:t>Отработка смысловой стороны  чтения</a:t>
            </a:r>
            <a:endParaRPr lang="ru-RU" dirty="0"/>
          </a:p>
        </p:txBody>
      </p:sp>
      <p:sp>
        <p:nvSpPr>
          <p:cNvPr id="3" name="Объект 2"/>
          <p:cNvSpPr>
            <a:spLocks noGrp="1"/>
          </p:cNvSpPr>
          <p:nvPr>
            <p:ph idx="1"/>
          </p:nvPr>
        </p:nvSpPr>
        <p:spPr>
          <a:xfrm>
            <a:off x="457200" y="2348880"/>
            <a:ext cx="8229600" cy="3777283"/>
          </a:xfrm>
        </p:spPr>
        <p:txBody>
          <a:bodyPr/>
          <a:lstStyle/>
          <a:p>
            <a:r>
              <a:rPr lang="ru-RU" sz="4000" dirty="0" smtClean="0"/>
              <a:t>«Зрительные диктанты» профессора И.Т. Федоренко</a:t>
            </a:r>
          </a:p>
          <a:p>
            <a:r>
              <a:rPr lang="ru-RU" sz="4000" dirty="0" smtClean="0"/>
              <a:t>Работа с текстом ( вопросы по содержанию текста, задания по тексту) </a:t>
            </a:r>
            <a:endParaRPr lang="ru-RU" sz="4000" dirty="0"/>
          </a:p>
        </p:txBody>
      </p:sp>
    </p:spTree>
    <p:extLst>
      <p:ext uri="{BB962C8B-B14F-4D97-AF65-F5344CB8AC3E}">
        <p14:creationId xmlns:p14="http://schemas.microsoft.com/office/powerpoint/2010/main" val="173354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6950"/>
          </a:xfrm>
        </p:spPr>
        <p:txBody>
          <a:bodyPr/>
          <a:lstStyle/>
          <a:p>
            <a:pPr marL="342900" lvl="0" indent="-342900">
              <a:spcBef>
                <a:spcPct val="20000"/>
              </a:spcBef>
            </a:pPr>
            <a:r>
              <a:rPr lang="ru-RU" sz="3600" dirty="0">
                <a:ea typeface="+mn-ea"/>
                <a:cs typeface="+mn-cs"/>
              </a:rPr>
              <a:t>«Зрительные диктанты» профессора И.Т. Федоренко</a:t>
            </a:r>
            <a:br>
              <a:rPr lang="ru-RU" sz="3600" dirty="0">
                <a:ea typeface="+mn-ea"/>
                <a:cs typeface="+mn-cs"/>
              </a:rPr>
            </a:br>
            <a:endParaRPr lang="ru-RU" sz="3600" dirty="0"/>
          </a:p>
        </p:txBody>
      </p:sp>
      <p:sp>
        <p:nvSpPr>
          <p:cNvPr id="3" name="Объект 2"/>
          <p:cNvSpPr>
            <a:spLocks noGrp="1"/>
          </p:cNvSpPr>
          <p:nvPr>
            <p:ph idx="1"/>
          </p:nvPr>
        </p:nvSpPr>
        <p:spPr>
          <a:xfrm>
            <a:off x="457200" y="2276872"/>
            <a:ext cx="8229600" cy="3849291"/>
          </a:xfrm>
        </p:spPr>
        <p:txBody>
          <a:bodyPr/>
          <a:lstStyle/>
          <a:p>
            <a:pPr>
              <a:spcAft>
                <a:spcPts val="0"/>
              </a:spcAft>
            </a:pPr>
            <a:r>
              <a:rPr lang="ru-RU" sz="1600" dirty="0" smtClean="0">
                <a:solidFill>
                  <a:schemeClr val="tx1"/>
                </a:solidFill>
                <a:latin typeface="Times New Roman"/>
                <a:ea typeface="Times New Roman"/>
              </a:rPr>
              <a:t>Зрительные диктанты проводятся следующим образом. На доске записаны предложения из набора. Каждое предложение закрывается листами бумаги. Дети читают первое предложение про себя в течение определённого времени. Затем предложение стирается, переходим к следующему. Предложения записываются на листочках. В случае, если большинство детей не справилось, повторяем на следующий день.  </a:t>
            </a:r>
          </a:p>
          <a:p>
            <a:pPr>
              <a:spcAft>
                <a:spcPts val="0"/>
              </a:spcAft>
            </a:pPr>
            <a:r>
              <a:rPr lang="ru-RU" sz="1600" dirty="0" smtClean="0">
                <a:solidFill>
                  <a:schemeClr val="tx1"/>
                </a:solidFill>
                <a:latin typeface="Times New Roman"/>
                <a:ea typeface="Times New Roman"/>
              </a:rPr>
              <a:t>В каждом из18 наборов, предложенных профессором, имеется 6 предложений. Особенность этих предложений такова: если первое содержит всего 2 слова «Тает снег» - 8букв, то последнее предложение восемнадцатого набора состоит уже из 46 букв. Наращивание длины предложений происходит постепенно, по 1-2 буквы. Время работы со всеми наборами составляет примерно 2 месяца. Таким образом, за 2 месяца оперативная память развивается настолько, что ребёнок может уже запомнить предложение, состоящее из 46 букв, то есть из 8-9 слов. Теперь он легко улавливает смысл предложения; читать ему становится интереснее, а поэтому и процесс обучения чтению идёт гораздо быстрее.</a:t>
            </a:r>
          </a:p>
          <a:p>
            <a:endParaRPr lang="ru-RU" sz="2000" dirty="0">
              <a:solidFill>
                <a:schemeClr val="tx1"/>
              </a:solidFill>
            </a:endParaRPr>
          </a:p>
        </p:txBody>
      </p:sp>
    </p:spTree>
    <p:extLst>
      <p:ext uri="{BB962C8B-B14F-4D97-AF65-F5344CB8AC3E}">
        <p14:creationId xmlns:p14="http://schemas.microsoft.com/office/powerpoint/2010/main" val="381487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6950"/>
          </a:xfrm>
        </p:spPr>
        <p:txBody>
          <a:bodyPr/>
          <a:lstStyle/>
          <a:p>
            <a:r>
              <a:rPr lang="ru-RU" dirty="0" smtClean="0"/>
              <a:t>Набор №1</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8181511"/>
              </p:ext>
            </p:extLst>
          </p:nvPr>
        </p:nvGraphicFramePr>
        <p:xfrm>
          <a:off x="1491297" y="2155023"/>
          <a:ext cx="6393071" cy="3610503"/>
        </p:xfrm>
        <a:graphic>
          <a:graphicData uri="http://schemas.openxmlformats.org/drawingml/2006/table">
            <a:tbl>
              <a:tblPr firstRow="1" firstCol="1" bandRow="1"/>
              <a:tblGrid>
                <a:gridCol w="394667"/>
                <a:gridCol w="3118084"/>
                <a:gridCol w="1368152"/>
                <a:gridCol w="1512168"/>
              </a:tblGrid>
              <a:tr h="1104970">
                <a:tc>
                  <a:txBody>
                    <a:bodyPr/>
                    <a:lstStyle/>
                    <a:p>
                      <a:pPr>
                        <a:lnSpc>
                          <a:spcPct val="107000"/>
                        </a:lnSpc>
                        <a:spcAft>
                          <a:spcPts val="0"/>
                        </a:spcAft>
                      </a:pPr>
                      <a:r>
                        <a:rPr lang="ru-RU" sz="2400" dirty="0">
                          <a:effectLst/>
                          <a:latin typeface="Times New Roman"/>
                          <a:ea typeface="MS Gothic"/>
                          <a:cs typeface="Times New Roman"/>
                        </a:rPr>
                        <a:t>№</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dirty="0">
                          <a:effectLst/>
                          <a:latin typeface="Times New Roman"/>
                          <a:ea typeface="MS Gothic"/>
                          <a:cs typeface="Times New Roman"/>
                        </a:rPr>
                        <a:t>Предложение</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dirty="0">
                          <a:effectLst/>
                          <a:latin typeface="Times New Roman"/>
                          <a:ea typeface="MS Gothic"/>
                          <a:cs typeface="Times New Roman"/>
                        </a:rPr>
                        <a:t>Число букв</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dirty="0">
                          <a:effectLst/>
                          <a:latin typeface="Times New Roman"/>
                          <a:ea typeface="MS Gothic"/>
                          <a:cs typeface="Times New Roman"/>
                        </a:rPr>
                        <a:t>Время экспозиции</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5692">
                <a:tc>
                  <a:txBody>
                    <a:bodyPr/>
                    <a:lstStyle/>
                    <a:p>
                      <a:pPr>
                        <a:lnSpc>
                          <a:spcPct val="107000"/>
                        </a:lnSpc>
                        <a:spcAft>
                          <a:spcPts val="0"/>
                        </a:spcAft>
                      </a:pPr>
                      <a:r>
                        <a:rPr lang="ru-RU" sz="2400">
                          <a:effectLst/>
                          <a:latin typeface="Times New Roman"/>
                          <a:ea typeface="MS Gothic"/>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dirty="0" smtClean="0">
                          <a:effectLst/>
                          <a:latin typeface="Times New Roman"/>
                          <a:ea typeface="MS Gothic"/>
                          <a:cs typeface="Times New Roman"/>
                        </a:rPr>
                        <a:t>Тает </a:t>
                      </a:r>
                      <a:r>
                        <a:rPr lang="ru-RU" sz="2400" dirty="0">
                          <a:effectLst/>
                          <a:latin typeface="Times New Roman"/>
                          <a:ea typeface="MS Gothic"/>
                          <a:cs typeface="Times New Roman"/>
                        </a:rPr>
                        <a:t>снег.</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Идет дождь.</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Небо хмурое.</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Коля заболел.</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Запели птицы.</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Поле опустело.</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dirty="0">
                          <a:effectLst/>
                          <a:latin typeface="Times New Roman"/>
                          <a:ea typeface="MS Gothic"/>
                          <a:cs typeface="Times New Roman"/>
                        </a:rPr>
                        <a:t> </a:t>
                      </a:r>
                      <a:r>
                        <a:rPr lang="ru-RU" sz="2400" dirty="0" smtClean="0">
                          <a:effectLst/>
                          <a:latin typeface="Times New Roman"/>
                          <a:ea typeface="MS Gothic"/>
                          <a:cs typeface="Times New Roman"/>
                        </a:rPr>
                        <a:t>8</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9</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10</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11</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11</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12</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dirty="0">
                          <a:effectLst/>
                          <a:latin typeface="Times New Roman"/>
                          <a:ea typeface="MS Gothic"/>
                          <a:cs typeface="Times New Roman"/>
                        </a:rPr>
                        <a:t> </a:t>
                      </a:r>
                      <a:r>
                        <a:rPr lang="ru-RU" sz="2400" dirty="0" smtClean="0">
                          <a:effectLst/>
                          <a:latin typeface="Times New Roman"/>
                          <a:ea typeface="MS Gothic"/>
                          <a:cs typeface="Times New Roman"/>
                        </a:rPr>
                        <a:t>4</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4</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5</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5</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5</a:t>
                      </a:r>
                      <a:endParaRPr lang="ru-RU" sz="2400" dirty="0">
                        <a:effectLst/>
                        <a:latin typeface="Calibri"/>
                        <a:ea typeface="Calibri"/>
                        <a:cs typeface="Times New Roman"/>
                      </a:endParaRPr>
                    </a:p>
                    <a:p>
                      <a:pPr>
                        <a:lnSpc>
                          <a:spcPct val="107000"/>
                        </a:lnSpc>
                        <a:spcAft>
                          <a:spcPts val="0"/>
                        </a:spcAft>
                      </a:pPr>
                      <a:r>
                        <a:rPr lang="ru-RU" sz="2400" dirty="0">
                          <a:effectLst/>
                          <a:latin typeface="Times New Roman"/>
                          <a:ea typeface="MS Gothic"/>
                          <a:cs typeface="Times New Roman"/>
                        </a:rPr>
                        <a:t>6</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7687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lstStyle/>
          <a:p>
            <a:r>
              <a:rPr lang="ru-RU" dirty="0" smtClean="0"/>
              <a:t>Работа с текстами и словами</a:t>
            </a:r>
            <a:endParaRPr lang="ru-RU" dirty="0"/>
          </a:p>
        </p:txBody>
      </p:sp>
      <p:sp>
        <p:nvSpPr>
          <p:cNvPr id="3" name="Объект 2"/>
          <p:cNvSpPr>
            <a:spLocks noGrp="1"/>
          </p:cNvSpPr>
          <p:nvPr>
            <p:ph idx="1"/>
          </p:nvPr>
        </p:nvSpPr>
        <p:spPr>
          <a:xfrm>
            <a:off x="457200" y="1916832"/>
            <a:ext cx="8229600" cy="4209331"/>
          </a:xfrm>
        </p:spPr>
        <p:txBody>
          <a:bodyPr/>
          <a:lstStyle/>
          <a:p>
            <a:pPr lvl="0"/>
            <a:r>
              <a:rPr lang="ru-RU" sz="2000" dirty="0">
                <a:solidFill>
                  <a:srgbClr val="FF0000"/>
                </a:solidFill>
                <a:latin typeface="Times New Roman" pitchFamily="18" charset="0"/>
                <a:cs typeface="Times New Roman" pitchFamily="18" charset="0"/>
              </a:rPr>
              <a:t> </a:t>
            </a:r>
            <a:r>
              <a:rPr lang="ru-RU" sz="2400" dirty="0">
                <a:solidFill>
                  <a:srgbClr val="FF0000"/>
                </a:solidFill>
                <a:latin typeface="Times New Roman" pitchFamily="18" charset="0"/>
                <a:cs typeface="Times New Roman" pitchFamily="18" charset="0"/>
              </a:rPr>
              <a:t>В каждой строчке найди 5 слов </a:t>
            </a:r>
          </a:p>
          <a:p>
            <a:pPr lvl="0"/>
            <a:r>
              <a:rPr lang="ru-RU" sz="2400" b="1" dirty="0" err="1">
                <a:solidFill>
                  <a:prstClr val="black"/>
                </a:solidFill>
                <a:latin typeface="Times New Roman" pitchFamily="18" charset="0"/>
                <a:cs typeface="Times New Roman" pitchFamily="18" charset="0"/>
              </a:rPr>
              <a:t>Ркошкатигрппедкенгурунблраепетухимтоьлбттрговерблюдмнгщ</a:t>
            </a:r>
            <a:endParaRPr lang="ru-RU" sz="2400" b="1" dirty="0">
              <a:solidFill>
                <a:prstClr val="black"/>
              </a:solidFill>
              <a:latin typeface="Times New Roman" pitchFamily="18" charset="0"/>
              <a:cs typeface="Times New Roman" pitchFamily="18" charset="0"/>
            </a:endParaRPr>
          </a:p>
          <a:p>
            <a:pPr lvl="0"/>
            <a:r>
              <a:rPr lang="ru-RU" sz="2400" b="1" dirty="0">
                <a:solidFill>
                  <a:prstClr val="black"/>
                </a:solidFill>
                <a:latin typeface="Times New Roman" pitchFamily="18" charset="0"/>
                <a:cs typeface="Times New Roman" pitchFamily="18" charset="0"/>
              </a:rPr>
              <a:t> </a:t>
            </a:r>
            <a:r>
              <a:rPr lang="ru-RU" sz="2400" b="1" dirty="0" err="1">
                <a:solidFill>
                  <a:prstClr val="black"/>
                </a:solidFill>
                <a:latin typeface="Times New Roman" pitchFamily="18" charset="0"/>
                <a:cs typeface="Times New Roman" pitchFamily="18" charset="0"/>
              </a:rPr>
              <a:t>фыкивишнявапроапельсинлдсмисливапролдвиноградукенгшщзл</a:t>
            </a:r>
            <a:endParaRPr lang="ru-RU" sz="2400" b="1" dirty="0">
              <a:solidFill>
                <a:prstClr val="black"/>
              </a:solidFill>
              <a:latin typeface="Times New Roman" pitchFamily="18" charset="0"/>
              <a:cs typeface="Times New Roman" pitchFamily="18" charset="0"/>
            </a:endParaRPr>
          </a:p>
          <a:p>
            <a:pPr lvl="0"/>
            <a:endParaRPr lang="ru-RU" sz="2400" b="1" dirty="0">
              <a:solidFill>
                <a:prstClr val="black"/>
              </a:solidFill>
              <a:latin typeface="Times New Roman" pitchFamily="18" charset="0"/>
              <a:cs typeface="Times New Roman" pitchFamily="18" charset="0"/>
            </a:endParaRPr>
          </a:p>
          <a:p>
            <a:pPr lvl="0"/>
            <a:r>
              <a:rPr lang="ru-RU" sz="2400" b="1" dirty="0" err="1">
                <a:solidFill>
                  <a:prstClr val="black"/>
                </a:solidFill>
                <a:latin typeface="Times New Roman" pitchFamily="18" charset="0"/>
                <a:cs typeface="Times New Roman" pitchFamily="18" charset="0"/>
              </a:rPr>
              <a:t>Р</a:t>
            </a:r>
            <a:r>
              <a:rPr lang="ru-RU" sz="2400" b="1" dirty="0" err="1">
                <a:solidFill>
                  <a:srgbClr val="00B050"/>
                </a:solidFill>
                <a:latin typeface="Times New Roman" pitchFamily="18" charset="0"/>
                <a:cs typeface="Times New Roman" pitchFamily="18" charset="0"/>
              </a:rPr>
              <a:t>кошка</a:t>
            </a:r>
            <a:r>
              <a:rPr lang="ru-RU" sz="2400" b="1" dirty="0" err="1">
                <a:solidFill>
                  <a:srgbClr val="7030A0"/>
                </a:solidFill>
                <a:latin typeface="Times New Roman" pitchFamily="18" charset="0"/>
                <a:cs typeface="Times New Roman" pitchFamily="18" charset="0"/>
              </a:rPr>
              <a:t>тигр</a:t>
            </a:r>
            <a:r>
              <a:rPr lang="ru-RU" sz="2400" b="1" dirty="0" err="1">
                <a:solidFill>
                  <a:prstClr val="black"/>
                </a:solidFill>
                <a:latin typeface="Times New Roman" pitchFamily="18" charset="0"/>
                <a:cs typeface="Times New Roman" pitchFamily="18" charset="0"/>
              </a:rPr>
              <a:t>ппед</a:t>
            </a:r>
            <a:r>
              <a:rPr lang="ru-RU" sz="2400" b="1" dirty="0" err="1">
                <a:solidFill>
                  <a:srgbClr val="FF0000"/>
                </a:solidFill>
                <a:latin typeface="Times New Roman" pitchFamily="18" charset="0"/>
                <a:cs typeface="Times New Roman" pitchFamily="18" charset="0"/>
              </a:rPr>
              <a:t>кенгуру</a:t>
            </a:r>
            <a:r>
              <a:rPr lang="ru-RU" sz="2400" b="1" dirty="0" err="1">
                <a:solidFill>
                  <a:prstClr val="black"/>
                </a:solidFill>
                <a:latin typeface="Times New Roman" pitchFamily="18" charset="0"/>
                <a:cs typeface="Times New Roman" pitchFamily="18" charset="0"/>
              </a:rPr>
              <a:t>нблрае</a:t>
            </a:r>
            <a:r>
              <a:rPr lang="ru-RU" sz="2400" b="1" dirty="0" err="1">
                <a:solidFill>
                  <a:srgbClr val="00B050"/>
                </a:solidFill>
                <a:latin typeface="Times New Roman" pitchFamily="18" charset="0"/>
                <a:cs typeface="Times New Roman" pitchFamily="18" charset="0"/>
              </a:rPr>
              <a:t>петух</a:t>
            </a:r>
            <a:r>
              <a:rPr lang="ru-RU" sz="2400" b="1" dirty="0" err="1">
                <a:solidFill>
                  <a:prstClr val="black"/>
                </a:solidFill>
                <a:latin typeface="Times New Roman" pitchFamily="18" charset="0"/>
                <a:cs typeface="Times New Roman" pitchFamily="18" charset="0"/>
              </a:rPr>
              <a:t>имтоьлбттрго</a:t>
            </a:r>
            <a:r>
              <a:rPr lang="ru-RU" sz="2400" b="1" dirty="0" err="1">
                <a:solidFill>
                  <a:srgbClr val="FF0000"/>
                </a:solidFill>
                <a:latin typeface="Times New Roman" pitchFamily="18" charset="0"/>
                <a:cs typeface="Times New Roman" pitchFamily="18" charset="0"/>
              </a:rPr>
              <a:t>верблюд</a:t>
            </a:r>
            <a:r>
              <a:rPr lang="ru-RU" sz="2400" b="1" dirty="0" err="1">
                <a:solidFill>
                  <a:prstClr val="black"/>
                </a:solidFill>
                <a:latin typeface="Times New Roman" pitchFamily="18" charset="0"/>
                <a:cs typeface="Times New Roman" pitchFamily="18" charset="0"/>
              </a:rPr>
              <a:t>мнгщ</a:t>
            </a:r>
            <a:endParaRPr lang="ru-RU" sz="2400" b="1" dirty="0">
              <a:solidFill>
                <a:prstClr val="black"/>
              </a:solidFill>
              <a:latin typeface="Times New Roman" pitchFamily="18" charset="0"/>
              <a:cs typeface="Times New Roman" pitchFamily="18" charset="0"/>
            </a:endParaRPr>
          </a:p>
          <a:p>
            <a:pPr lvl="0">
              <a:buNone/>
            </a:pPr>
            <a:r>
              <a:rPr lang="ru-RU" sz="2400" b="1" dirty="0" err="1">
                <a:solidFill>
                  <a:prstClr val="black"/>
                </a:solidFill>
                <a:latin typeface="Times New Roman" pitchFamily="18" charset="0"/>
                <a:cs typeface="Times New Roman" pitchFamily="18" charset="0"/>
              </a:rPr>
              <a:t>фы</a:t>
            </a:r>
            <a:r>
              <a:rPr lang="ru-RU" sz="2400" b="1" dirty="0" err="1">
                <a:solidFill>
                  <a:srgbClr val="1F497D"/>
                </a:solidFill>
                <a:latin typeface="Times New Roman" pitchFamily="18" charset="0"/>
                <a:cs typeface="Times New Roman" pitchFamily="18" charset="0"/>
              </a:rPr>
              <a:t>киви</a:t>
            </a:r>
            <a:r>
              <a:rPr lang="ru-RU" sz="2400" b="1" dirty="0" err="1">
                <a:solidFill>
                  <a:srgbClr val="FF0000"/>
                </a:solidFill>
                <a:latin typeface="Times New Roman" pitchFamily="18" charset="0"/>
                <a:cs typeface="Times New Roman" pitchFamily="18" charset="0"/>
              </a:rPr>
              <a:t>вишня</a:t>
            </a:r>
            <a:r>
              <a:rPr lang="ru-RU" sz="2400" b="1" dirty="0" err="1">
                <a:solidFill>
                  <a:prstClr val="black"/>
                </a:solidFill>
                <a:latin typeface="Times New Roman" pitchFamily="18" charset="0"/>
                <a:cs typeface="Times New Roman" pitchFamily="18" charset="0"/>
              </a:rPr>
              <a:t>вапро</a:t>
            </a:r>
            <a:r>
              <a:rPr lang="ru-RU" sz="2400" b="1" dirty="0" err="1">
                <a:latin typeface="Times New Roman" pitchFamily="18" charset="0"/>
                <a:cs typeface="Times New Roman" pitchFamily="18" charset="0"/>
              </a:rPr>
              <a:t>апельсин</a:t>
            </a:r>
            <a:r>
              <a:rPr lang="ru-RU" sz="2400" b="1" dirty="0" err="1">
                <a:solidFill>
                  <a:prstClr val="black"/>
                </a:solidFill>
                <a:latin typeface="Times New Roman" pitchFamily="18" charset="0"/>
                <a:cs typeface="Times New Roman" pitchFamily="18" charset="0"/>
              </a:rPr>
              <a:t>лдсми</a:t>
            </a:r>
            <a:r>
              <a:rPr lang="ru-RU" sz="2400" b="1" dirty="0" err="1">
                <a:solidFill>
                  <a:srgbClr val="F79646">
                    <a:lumMod val="75000"/>
                  </a:srgbClr>
                </a:solidFill>
                <a:latin typeface="Times New Roman" pitchFamily="18" charset="0"/>
                <a:cs typeface="Times New Roman" pitchFamily="18" charset="0"/>
              </a:rPr>
              <a:t>слива</a:t>
            </a:r>
            <a:r>
              <a:rPr lang="ru-RU" sz="2400" b="1" dirty="0" err="1">
                <a:solidFill>
                  <a:prstClr val="black"/>
                </a:solidFill>
                <a:latin typeface="Times New Roman" pitchFamily="18" charset="0"/>
                <a:cs typeface="Times New Roman" pitchFamily="18" charset="0"/>
              </a:rPr>
              <a:t>пролд</a:t>
            </a:r>
            <a:r>
              <a:rPr lang="ru-RU" sz="2400" b="1" dirty="0" err="1">
                <a:solidFill>
                  <a:srgbClr val="FFFF00"/>
                </a:solidFill>
                <a:latin typeface="Times New Roman" pitchFamily="18" charset="0"/>
                <a:cs typeface="Times New Roman" pitchFamily="18" charset="0"/>
              </a:rPr>
              <a:t>виноград</a:t>
            </a:r>
            <a:r>
              <a:rPr lang="ru-RU" sz="2400" b="1" dirty="0" err="1">
                <a:solidFill>
                  <a:prstClr val="black"/>
                </a:solidFill>
                <a:latin typeface="Times New Roman" pitchFamily="18" charset="0"/>
                <a:cs typeface="Times New Roman" pitchFamily="18" charset="0"/>
              </a:rPr>
              <a:t>укенгшщзл</a:t>
            </a:r>
            <a:endParaRPr lang="ru-RU" sz="2400" b="1" dirty="0">
              <a:solidFill>
                <a:prstClr val="black"/>
              </a:solidFill>
              <a:latin typeface="Times New Roman" pitchFamily="18" charset="0"/>
              <a:cs typeface="Times New Roman" pitchFamily="18" charset="0"/>
            </a:endParaRPr>
          </a:p>
          <a:p>
            <a:endParaRPr lang="ru-RU" sz="2400" dirty="0"/>
          </a:p>
        </p:txBody>
      </p:sp>
    </p:spTree>
    <p:extLst>
      <p:ext uri="{BB962C8B-B14F-4D97-AF65-F5344CB8AC3E}">
        <p14:creationId xmlns:p14="http://schemas.microsoft.com/office/powerpoint/2010/main" val="3027417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052736"/>
            <a:ext cx="8147248" cy="5073427"/>
          </a:xfrm>
        </p:spPr>
        <p:txBody>
          <a:bodyPr/>
          <a:lstStyle/>
          <a:p>
            <a:r>
              <a:rPr lang="ru-RU" sz="2000" dirty="0" smtClean="0">
                <a:solidFill>
                  <a:srgbClr val="FF0000"/>
                </a:solidFill>
                <a:latin typeface="Times New Roman" pitchFamily="18" charset="0"/>
                <a:cs typeface="Times New Roman" pitchFamily="18" charset="0"/>
              </a:rPr>
              <a:t> </a:t>
            </a:r>
            <a:r>
              <a:rPr lang="ru-RU" sz="2400" dirty="0" smtClean="0">
                <a:solidFill>
                  <a:srgbClr val="FF0000"/>
                </a:solidFill>
                <a:latin typeface="Times New Roman" pitchFamily="18" charset="0"/>
                <a:cs typeface="Times New Roman" pitchFamily="18" charset="0"/>
              </a:rPr>
              <a:t>Слово упало и разлетелось на кусочки. </a:t>
            </a:r>
          </a:p>
          <a:p>
            <a:pPr>
              <a:buNone/>
            </a:pPr>
            <a:r>
              <a:rPr lang="ru-RU" sz="2400" dirty="0" smtClean="0">
                <a:solidFill>
                  <a:srgbClr val="FF0000"/>
                </a:solidFill>
                <a:latin typeface="Times New Roman" pitchFamily="18" charset="0"/>
                <a:cs typeface="Times New Roman" pitchFamily="18" charset="0"/>
              </a:rPr>
              <a:t>Помогите - вновь из букв его сложите: </a:t>
            </a:r>
          </a:p>
          <a:p>
            <a:r>
              <a:rPr lang="ru-RU" sz="4400" dirty="0" err="1" smtClean="0">
                <a:solidFill>
                  <a:srgbClr val="00B050"/>
                </a:solidFill>
                <a:latin typeface="Times New Roman" pitchFamily="18" charset="0"/>
                <a:cs typeface="Times New Roman" pitchFamily="18" charset="0"/>
              </a:rPr>
              <a:t>о</a:t>
            </a:r>
            <a:r>
              <a:rPr lang="ru-RU" sz="4400" dirty="0" err="1" smtClean="0">
                <a:solidFill>
                  <a:schemeClr val="tx1"/>
                </a:solidFill>
                <a:latin typeface="Times New Roman" pitchFamily="18" charset="0"/>
                <a:cs typeface="Times New Roman" pitchFamily="18" charset="0"/>
              </a:rPr>
              <a:t>я</a:t>
            </a:r>
            <a:r>
              <a:rPr lang="ru-RU" sz="4400" dirty="0" err="1" smtClean="0">
                <a:solidFill>
                  <a:srgbClr val="00B050"/>
                </a:solidFill>
                <a:latin typeface="Times New Roman" pitchFamily="18" charset="0"/>
                <a:cs typeface="Times New Roman" pitchFamily="18" charset="0"/>
              </a:rPr>
              <a:t>д</a:t>
            </a:r>
            <a:r>
              <a:rPr lang="ru-RU" sz="4400" dirty="0" err="1" smtClean="0">
                <a:solidFill>
                  <a:schemeClr val="tx1"/>
                </a:solidFill>
                <a:latin typeface="Times New Roman" pitchFamily="18" charset="0"/>
                <a:cs typeface="Times New Roman" pitchFamily="18" charset="0"/>
              </a:rPr>
              <a:t>лео</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лушкяга</a:t>
            </a:r>
            <a:r>
              <a:rPr lang="ru-RU" sz="4400" dirty="0" smtClean="0">
                <a:solidFill>
                  <a:schemeClr val="tx1"/>
                </a:solidFill>
                <a:latin typeface="Times New Roman" pitchFamily="18" charset="0"/>
                <a:cs typeface="Times New Roman" pitchFamily="18" charset="0"/>
              </a:rPr>
              <a:t>              </a:t>
            </a:r>
            <a:r>
              <a:rPr lang="ru-RU" sz="4400" dirty="0" err="1" smtClean="0">
                <a:solidFill>
                  <a:srgbClr val="00B050"/>
                </a:solidFill>
                <a:latin typeface="Times New Roman" pitchFamily="18" charset="0"/>
                <a:cs typeface="Times New Roman" pitchFamily="18" charset="0"/>
              </a:rPr>
              <a:t>з</a:t>
            </a:r>
            <a:r>
              <a:rPr lang="ru-RU" sz="4400" dirty="0" err="1" smtClean="0">
                <a:solidFill>
                  <a:schemeClr val="tx1"/>
                </a:solidFill>
                <a:latin typeface="Times New Roman" pitchFamily="18" charset="0"/>
                <a:cs typeface="Times New Roman" pitchFamily="18" charset="0"/>
              </a:rPr>
              <a:t>млн</a:t>
            </a:r>
            <a:r>
              <a:rPr lang="ru-RU" sz="4400" dirty="0" err="1" smtClean="0">
                <a:solidFill>
                  <a:srgbClr val="00B050"/>
                </a:solidFill>
                <a:latin typeface="Times New Roman" pitchFamily="18" charset="0"/>
                <a:cs typeface="Times New Roman" pitchFamily="18" charset="0"/>
              </a:rPr>
              <a:t>е</a:t>
            </a:r>
            <a:r>
              <a:rPr lang="ru-RU" sz="4400" dirty="0" err="1" smtClean="0">
                <a:solidFill>
                  <a:schemeClr val="tx1"/>
                </a:solidFill>
                <a:latin typeface="Times New Roman" pitchFamily="18" charset="0"/>
                <a:cs typeface="Times New Roman" pitchFamily="18" charset="0"/>
              </a:rPr>
              <a:t>якиа</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фрноаь</a:t>
            </a:r>
            <a:r>
              <a:rPr lang="ru-RU" sz="4400" dirty="0" smtClean="0">
                <a:solidFill>
                  <a:schemeClr val="tx1"/>
                </a:solidFill>
                <a:latin typeface="Times New Roman" pitchFamily="18" charset="0"/>
                <a:cs typeface="Times New Roman" pitchFamily="18" charset="0"/>
              </a:rPr>
              <a:t>               </a:t>
            </a:r>
            <a:r>
              <a:rPr lang="ru-RU" sz="4400" dirty="0" err="1" smtClean="0">
                <a:solidFill>
                  <a:srgbClr val="00B050"/>
                </a:solidFill>
                <a:latin typeface="Times New Roman" pitchFamily="18" charset="0"/>
                <a:cs typeface="Times New Roman" pitchFamily="18" charset="0"/>
              </a:rPr>
              <a:t>с</a:t>
            </a:r>
            <a:r>
              <a:rPr lang="ru-RU" sz="4400" dirty="0" err="1" smtClean="0">
                <a:solidFill>
                  <a:schemeClr val="tx1"/>
                </a:solidFill>
                <a:latin typeface="Times New Roman" pitchFamily="18" charset="0"/>
                <a:cs typeface="Times New Roman" pitchFamily="18" charset="0"/>
              </a:rPr>
              <a:t>з</a:t>
            </a:r>
            <a:r>
              <a:rPr lang="ru-RU" sz="4400" dirty="0" err="1" smtClean="0">
                <a:solidFill>
                  <a:srgbClr val="00B050"/>
                </a:solidFill>
                <a:latin typeface="Times New Roman" pitchFamily="18" charset="0"/>
                <a:cs typeface="Times New Roman" pitchFamily="18" charset="0"/>
              </a:rPr>
              <a:t>т</a:t>
            </a:r>
            <a:r>
              <a:rPr lang="ru-RU" sz="4400" dirty="0" err="1" smtClean="0">
                <a:solidFill>
                  <a:schemeClr val="tx1"/>
                </a:solidFill>
                <a:latin typeface="Times New Roman" pitchFamily="18" charset="0"/>
                <a:cs typeface="Times New Roman" pitchFamily="18" charset="0"/>
              </a:rPr>
              <a:t>екроа</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пиодмор</a:t>
            </a:r>
            <a:r>
              <a:rPr lang="ru-RU" sz="4400" dirty="0" smtClean="0">
                <a:solidFill>
                  <a:schemeClr val="tx1"/>
                </a:solidFill>
                <a:latin typeface="Times New Roman" pitchFamily="18" charset="0"/>
                <a:cs typeface="Times New Roman" pitchFamily="18" charset="0"/>
              </a:rPr>
              <a:t> </a:t>
            </a:r>
          </a:p>
          <a:p>
            <a:r>
              <a:rPr lang="ru-RU" sz="4400" dirty="0" err="1" smtClean="0">
                <a:solidFill>
                  <a:schemeClr val="tx1"/>
                </a:solidFill>
                <a:latin typeface="Times New Roman" pitchFamily="18" charset="0"/>
                <a:cs typeface="Times New Roman" pitchFamily="18" charset="0"/>
              </a:rPr>
              <a:t>сзакка</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уебинчк</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пдосонулх</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кхнуя</a:t>
            </a:r>
            <a:r>
              <a:rPr lang="ru-RU" sz="4400" dirty="0" smtClean="0">
                <a:solidFill>
                  <a:schemeClr val="tx1"/>
                </a:solidFill>
                <a:latin typeface="Times New Roman" pitchFamily="18" charset="0"/>
                <a:cs typeface="Times New Roman" pitchFamily="18" charset="0"/>
              </a:rPr>
              <a:t> </a:t>
            </a:r>
            <a:endParaRPr lang="ru-RU" sz="4400" b="1" dirty="0" smtClean="0">
              <a:solidFill>
                <a:schemeClr val="tx1"/>
              </a:solidFill>
              <a:latin typeface="Times New Roman" pitchFamily="18" charset="0"/>
              <a:cs typeface="Times New Roman" pitchFamily="18" charset="0"/>
            </a:endParaRPr>
          </a:p>
          <a:p>
            <a:endParaRPr lang="ru-RU" sz="4400"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124744"/>
            <a:ext cx="8147248" cy="5001419"/>
          </a:xfrm>
        </p:spPr>
        <p:txBody>
          <a:bodyPr/>
          <a:lstStyle/>
          <a:p>
            <a:r>
              <a:rPr lang="ru-RU" sz="2000"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Прочитай слова, вернув буквы А на место</a:t>
            </a:r>
          </a:p>
          <a:p>
            <a:pPr>
              <a:buNone/>
            </a:pPr>
            <a:endParaRPr lang="ru-RU" dirty="0" smtClean="0">
              <a:solidFill>
                <a:srgbClr val="FF0000"/>
              </a:solidFill>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слт</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сткн</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звтрк</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крн</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бнн</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срфн</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квдрт</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ткнь</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прд</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брбн</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мскрд</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флг</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хлт</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крмн</a:t>
            </a:r>
            <a:r>
              <a:rPr lang="ru-RU" sz="3600" dirty="0" smtClean="0">
                <a:solidFill>
                  <a:schemeClr val="tx1"/>
                </a:solidFill>
                <a:latin typeface="Times New Roman" pitchFamily="18" charset="0"/>
                <a:cs typeface="Times New Roman" pitchFamily="18" charset="0"/>
              </a:rPr>
              <a:t>     </a:t>
            </a:r>
            <a:r>
              <a:rPr lang="ru-RU" sz="3600" dirty="0" err="1" smtClean="0">
                <a:solidFill>
                  <a:schemeClr val="tx1"/>
                </a:solidFill>
                <a:latin typeface="Times New Roman" pitchFamily="18" charset="0"/>
                <a:cs typeface="Times New Roman" pitchFamily="18" charset="0"/>
              </a:rPr>
              <a:t>крндш</a:t>
            </a:r>
            <a:r>
              <a:rPr lang="ru-RU" sz="3600" dirty="0" smtClean="0">
                <a:solidFill>
                  <a:schemeClr val="tx1"/>
                </a:solidFill>
                <a:latin typeface="Times New Roman" pitchFamily="18" charset="0"/>
                <a:cs typeface="Times New Roman" pitchFamily="18" charset="0"/>
              </a:rPr>
              <a:t>             </a:t>
            </a:r>
            <a:r>
              <a:rPr lang="ru-RU" sz="3600" dirty="0" smtClean="0">
                <a:solidFill>
                  <a:schemeClr val="tx1"/>
                </a:solidFill>
              </a:rPr>
              <a:t>        </a:t>
            </a:r>
            <a:endParaRPr lang="ru-RU" sz="3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052736"/>
            <a:ext cx="8147248" cy="5073427"/>
          </a:xfrm>
        </p:spPr>
        <p:txBody>
          <a:bodyPr/>
          <a:lstStyle/>
          <a:p>
            <a:r>
              <a:rPr lang="ru-RU" sz="2000" dirty="0" smtClean="0">
                <a:solidFill>
                  <a:srgbClr val="7030A0"/>
                </a:solidFill>
                <a:latin typeface="Times New Roman" pitchFamily="18" charset="0"/>
                <a:cs typeface="Times New Roman" pitchFamily="18" charset="0"/>
              </a:rPr>
              <a:t>  Одна буква изменила смысл всей пословицы, найди ошибку и прочитай правильно. </a:t>
            </a:r>
          </a:p>
          <a:p>
            <a:pPr>
              <a:buFont typeface="Wingdings" pitchFamily="2" charset="2"/>
              <a:buChar char="Ø"/>
            </a:pPr>
            <a:r>
              <a:rPr lang="ru-RU" sz="3600" dirty="0" smtClean="0">
                <a:solidFill>
                  <a:schemeClr val="tx1"/>
                </a:solidFill>
                <a:latin typeface="Times New Roman" pitchFamily="18" charset="0"/>
                <a:cs typeface="Times New Roman" pitchFamily="18" charset="0"/>
              </a:rPr>
              <a:t>По печи узнают человека. </a:t>
            </a:r>
          </a:p>
          <a:p>
            <a:pPr>
              <a:buFont typeface="Wingdings" pitchFamily="2" charset="2"/>
              <a:buChar char="Ø"/>
            </a:pPr>
            <a:r>
              <a:rPr lang="ru-RU" sz="3600" dirty="0" smtClean="0">
                <a:solidFill>
                  <a:schemeClr val="tx1"/>
                </a:solidFill>
                <a:latin typeface="Times New Roman" pitchFamily="18" charset="0"/>
                <a:cs typeface="Times New Roman" pitchFamily="18" charset="0"/>
              </a:rPr>
              <a:t>Терпенье и прут всё перетрут. </a:t>
            </a:r>
          </a:p>
          <a:p>
            <a:pPr>
              <a:buFont typeface="Wingdings" pitchFamily="2" charset="2"/>
              <a:buChar char="Ø"/>
            </a:pPr>
            <a:r>
              <a:rPr lang="ru-RU" sz="3600" dirty="0" smtClean="0">
                <a:solidFill>
                  <a:schemeClr val="tx1"/>
                </a:solidFill>
                <a:latin typeface="Times New Roman" pitchFamily="18" charset="0"/>
                <a:cs typeface="Times New Roman" pitchFamily="18" charset="0"/>
              </a:rPr>
              <a:t>Здоровому - грач не нужен. </a:t>
            </a:r>
          </a:p>
          <a:p>
            <a:pPr>
              <a:buFont typeface="Wingdings" pitchFamily="2" charset="2"/>
              <a:buChar char="Ø"/>
            </a:pPr>
            <a:r>
              <a:rPr lang="ru-RU" sz="3600" dirty="0" smtClean="0">
                <a:solidFill>
                  <a:schemeClr val="tx1"/>
                </a:solidFill>
                <a:latin typeface="Times New Roman" pitchFamily="18" charset="0"/>
                <a:cs typeface="Times New Roman" pitchFamily="18" charset="0"/>
              </a:rPr>
              <a:t>Торопливый человек дважды одно тело делает. </a:t>
            </a:r>
          </a:p>
          <a:p>
            <a:pPr>
              <a:buNone/>
            </a:pPr>
            <a:endParaRPr lang="ru-RU" sz="2800" dirty="0" smtClean="0">
              <a:solidFill>
                <a:schemeClr val="tx1"/>
              </a:solidFill>
              <a:latin typeface="Times New Roman" pitchFamily="18" charset="0"/>
              <a:cs typeface="Times New Roman" pitchFamily="18" charset="0"/>
            </a:endParaRPr>
          </a:p>
          <a:p>
            <a:pPr lvl="0"/>
            <a:endParaRPr lang="ru-RU" sz="2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836712"/>
            <a:ext cx="8064896" cy="5760640"/>
          </a:xfrm>
        </p:spPr>
        <p:txBody>
          <a:bodyPr/>
          <a:lstStyle/>
          <a:p>
            <a:pPr>
              <a:buAutoNum type="arabicParenR"/>
            </a:pPr>
            <a:r>
              <a:rPr lang="ru-RU" sz="1800" b="1" dirty="0" smtClean="0">
                <a:solidFill>
                  <a:schemeClr val="tx1"/>
                </a:solidFill>
                <a:latin typeface="Times New Roman" pitchFamily="18" charset="0"/>
                <a:cs typeface="Times New Roman" pitchFamily="18" charset="0"/>
              </a:rPr>
              <a:t>Прочитай внимательно текст.</a:t>
            </a:r>
          </a:p>
          <a:p>
            <a:pPr marL="0" lvl="0" indent="0">
              <a:lnSpc>
                <a:spcPct val="107000"/>
              </a:lnSpc>
              <a:spcAft>
                <a:spcPts val="800"/>
              </a:spcAft>
              <a:buNone/>
            </a:pPr>
            <a:r>
              <a:rPr lang="ru-RU" sz="1800" b="1" dirty="0" smtClean="0">
                <a:solidFill>
                  <a:prstClr val="black"/>
                </a:solidFill>
                <a:latin typeface="Times New Roman" pitchFamily="18" charset="0"/>
                <a:ea typeface="Calibri"/>
                <a:cs typeface="Times New Roman" pitchFamily="18" charset="0"/>
              </a:rPr>
              <a:t>2)Выполни </a:t>
            </a:r>
            <a:r>
              <a:rPr lang="ru-RU" sz="1800" b="1" dirty="0">
                <a:solidFill>
                  <a:prstClr val="black"/>
                </a:solidFill>
                <a:latin typeface="Times New Roman" pitchFamily="18" charset="0"/>
                <a:ea typeface="Calibri"/>
                <a:cs typeface="Times New Roman" pitchFamily="18" charset="0"/>
              </a:rPr>
              <a:t>задания</a:t>
            </a:r>
          </a:p>
          <a:p>
            <a:pPr marL="0" lvl="0" indent="0">
              <a:lnSpc>
                <a:spcPct val="107000"/>
              </a:lnSpc>
              <a:spcAft>
                <a:spcPts val="0"/>
              </a:spcAft>
              <a:buNone/>
            </a:pPr>
            <a:r>
              <a:rPr lang="ru-RU" sz="1600" b="1" dirty="0">
                <a:solidFill>
                  <a:prstClr val="black"/>
                </a:solidFill>
                <a:latin typeface="Times New Roman"/>
                <a:ea typeface="Calibri"/>
                <a:cs typeface="Times New Roman"/>
              </a:rPr>
              <a:t>Какая игрушка была у Светланы?</a:t>
            </a:r>
            <a:endParaRPr lang="ru-RU" sz="1600" dirty="0">
              <a:solidFill>
                <a:prstClr val="black"/>
              </a:solidFill>
              <a:latin typeface="Calibri"/>
              <a:ea typeface="Calibri"/>
              <a:cs typeface="Times New Roman"/>
            </a:endParaRPr>
          </a:p>
          <a:p>
            <a:pPr marL="0" lvl="0" indent="0">
              <a:lnSpc>
                <a:spcPct val="107000"/>
              </a:lnSpc>
              <a:spcAft>
                <a:spcPts val="0"/>
              </a:spcAft>
              <a:buNone/>
            </a:pPr>
            <a:r>
              <a:rPr lang="ru-RU" sz="1600" dirty="0">
                <a:solidFill>
                  <a:prstClr val="black"/>
                </a:solidFill>
                <a:latin typeface="Times New Roman"/>
                <a:ea typeface="Calibri"/>
                <a:cs typeface="Times New Roman"/>
              </a:rPr>
              <a:t>а) мишка    б) зайчик     в) щенок     г) котёнок</a:t>
            </a:r>
            <a:endParaRPr lang="ru-RU" sz="1600" dirty="0">
              <a:solidFill>
                <a:prstClr val="black"/>
              </a:solidFill>
              <a:latin typeface="Calibri"/>
              <a:ea typeface="Calibri"/>
              <a:cs typeface="Times New Roman"/>
            </a:endParaRPr>
          </a:p>
          <a:p>
            <a:pPr marL="0" lvl="0" indent="0">
              <a:lnSpc>
                <a:spcPct val="107000"/>
              </a:lnSpc>
              <a:spcAft>
                <a:spcPts val="800"/>
              </a:spcAft>
              <a:buNone/>
            </a:pPr>
            <a:r>
              <a:rPr lang="ru-RU" sz="1600" b="1" dirty="0">
                <a:solidFill>
                  <a:prstClr val="black"/>
                </a:solidFill>
                <a:latin typeface="Times New Roman"/>
                <a:ea typeface="Calibri"/>
                <a:cs typeface="Times New Roman"/>
              </a:rPr>
              <a:t>    2.  На что был похож хвостик зайчика?</a:t>
            </a:r>
            <a:endParaRPr lang="ru-RU" sz="1600" dirty="0">
              <a:solidFill>
                <a:prstClr val="black"/>
              </a:solidFill>
              <a:latin typeface="Calibri"/>
              <a:ea typeface="Calibri"/>
              <a:cs typeface="Times New Roman"/>
            </a:endParaRPr>
          </a:p>
          <a:p>
            <a:pPr marL="0" lvl="0" indent="0">
              <a:lnSpc>
                <a:spcPct val="107000"/>
              </a:lnSpc>
              <a:spcAft>
                <a:spcPts val="0"/>
              </a:spcAft>
              <a:buNone/>
            </a:pPr>
            <a:r>
              <a:rPr lang="ru-RU" sz="1600" dirty="0">
                <a:solidFill>
                  <a:prstClr val="black"/>
                </a:solidFill>
                <a:latin typeface="Times New Roman"/>
                <a:ea typeface="Calibri"/>
                <a:cs typeface="Times New Roman"/>
              </a:rPr>
              <a:t>      а) на палку       б) на колючку      в) на снежинку      г) на веточку</a:t>
            </a:r>
            <a:endParaRPr lang="ru-RU" sz="1600" dirty="0">
              <a:solidFill>
                <a:prstClr val="black"/>
              </a:solidFill>
              <a:latin typeface="Calibri"/>
              <a:ea typeface="Calibri"/>
              <a:cs typeface="Times New Roman"/>
            </a:endParaRPr>
          </a:p>
          <a:p>
            <a:pPr marL="0" lvl="0" indent="0">
              <a:lnSpc>
                <a:spcPct val="107000"/>
              </a:lnSpc>
              <a:spcAft>
                <a:spcPts val="0"/>
              </a:spcAft>
              <a:buNone/>
            </a:pPr>
            <a:r>
              <a:rPr lang="ru-RU" sz="1600" b="1" dirty="0">
                <a:solidFill>
                  <a:prstClr val="black"/>
                </a:solidFill>
                <a:latin typeface="Times New Roman"/>
                <a:ea typeface="Calibri"/>
                <a:cs typeface="Times New Roman"/>
              </a:rPr>
              <a:t>    3. Как относилась Светлана к зайчику?</a:t>
            </a:r>
            <a:r>
              <a:rPr lang="ru-RU" sz="1600" dirty="0">
                <a:solidFill>
                  <a:prstClr val="black"/>
                </a:solidFill>
                <a:latin typeface="Times New Roman"/>
                <a:ea typeface="Calibri"/>
                <a:cs typeface="Times New Roman"/>
              </a:rPr>
              <a:t> Выпиши предложение из текста.</a:t>
            </a:r>
            <a:endParaRPr lang="ru-RU" sz="1600" dirty="0">
              <a:solidFill>
                <a:prstClr val="black"/>
              </a:solidFill>
              <a:latin typeface="Calibri"/>
              <a:ea typeface="Calibri"/>
              <a:cs typeface="Times New Roman"/>
            </a:endParaRPr>
          </a:p>
          <a:p>
            <a:pPr marL="0" lvl="0" indent="0">
              <a:lnSpc>
                <a:spcPct val="107000"/>
              </a:lnSpc>
              <a:spcAft>
                <a:spcPts val="0"/>
              </a:spcAft>
              <a:buNone/>
            </a:pPr>
            <a:r>
              <a:rPr lang="ru-RU" sz="1600" dirty="0">
                <a:solidFill>
                  <a:prstClr val="black"/>
                </a:solidFill>
                <a:latin typeface="Times New Roman"/>
                <a:ea typeface="Calibri"/>
                <a:cs typeface="Times New Roman"/>
              </a:rPr>
              <a:t>        ____________________________________________________________________            </a:t>
            </a:r>
            <a:endParaRPr lang="ru-RU" sz="1600" dirty="0">
              <a:solidFill>
                <a:prstClr val="black"/>
              </a:solidFill>
              <a:latin typeface="Calibri"/>
              <a:ea typeface="Calibri"/>
              <a:cs typeface="Times New Roman"/>
            </a:endParaRPr>
          </a:p>
          <a:p>
            <a:pPr marL="0" lvl="0" indent="0">
              <a:lnSpc>
                <a:spcPct val="107000"/>
              </a:lnSpc>
              <a:spcAft>
                <a:spcPts val="0"/>
              </a:spcAft>
              <a:buNone/>
            </a:pPr>
            <a:r>
              <a:rPr lang="ru-RU" sz="1600" dirty="0">
                <a:solidFill>
                  <a:prstClr val="black"/>
                </a:solidFill>
                <a:latin typeface="Times New Roman"/>
                <a:ea typeface="Calibri"/>
                <a:cs typeface="Times New Roman"/>
              </a:rPr>
              <a:t>        ____________________________________________________________________</a:t>
            </a:r>
            <a:endParaRPr lang="ru-RU" sz="1600" dirty="0">
              <a:solidFill>
                <a:prstClr val="black"/>
              </a:solidFill>
              <a:latin typeface="Calibri"/>
              <a:ea typeface="Calibri"/>
              <a:cs typeface="Times New Roman"/>
            </a:endParaRPr>
          </a:p>
          <a:p>
            <a:pPr marL="0" lvl="0" indent="0">
              <a:lnSpc>
                <a:spcPct val="107000"/>
              </a:lnSpc>
              <a:spcAft>
                <a:spcPts val="800"/>
              </a:spcAft>
              <a:buNone/>
            </a:pPr>
            <a:r>
              <a:rPr lang="ru-RU" sz="1600" b="1" dirty="0">
                <a:solidFill>
                  <a:prstClr val="black"/>
                </a:solidFill>
                <a:latin typeface="Times New Roman"/>
                <a:ea typeface="Calibri"/>
                <a:cs typeface="Times New Roman"/>
              </a:rPr>
              <a:t>4. Объясни смысл слова «износился».</a:t>
            </a:r>
            <a:endParaRPr lang="ru-RU" sz="1600" dirty="0">
              <a:solidFill>
                <a:prstClr val="black"/>
              </a:solidFill>
              <a:latin typeface="Calibri"/>
              <a:ea typeface="Calibri"/>
              <a:cs typeface="Times New Roman"/>
            </a:endParaRPr>
          </a:p>
          <a:p>
            <a:pPr marL="0" lvl="0" indent="0">
              <a:lnSpc>
                <a:spcPct val="107000"/>
              </a:lnSpc>
              <a:spcAft>
                <a:spcPts val="800"/>
              </a:spcAft>
              <a:buNone/>
            </a:pPr>
            <a:r>
              <a:rPr lang="ru-RU" sz="1600" dirty="0">
                <a:solidFill>
                  <a:prstClr val="black"/>
                </a:solidFill>
                <a:latin typeface="Times New Roman"/>
                <a:ea typeface="Calibri"/>
                <a:cs typeface="Times New Roman"/>
              </a:rPr>
              <a:t>а) стал, как новый    б) стал большим      в)  стал старым                         г) стал мокрым</a:t>
            </a:r>
            <a:endParaRPr lang="ru-RU" sz="1600" dirty="0">
              <a:solidFill>
                <a:prstClr val="black"/>
              </a:solidFill>
              <a:latin typeface="Calibri"/>
              <a:ea typeface="Calibri"/>
              <a:cs typeface="Times New Roman"/>
            </a:endParaRPr>
          </a:p>
          <a:p>
            <a:pPr marL="0" lvl="0" indent="0">
              <a:lnSpc>
                <a:spcPct val="107000"/>
              </a:lnSpc>
              <a:spcAft>
                <a:spcPts val="0"/>
              </a:spcAft>
              <a:buNone/>
            </a:pPr>
            <a:r>
              <a:rPr lang="ru-RU" sz="1600" b="1" dirty="0">
                <a:solidFill>
                  <a:prstClr val="black"/>
                </a:solidFill>
                <a:latin typeface="Times New Roman"/>
                <a:ea typeface="Calibri"/>
                <a:cs typeface="Times New Roman"/>
              </a:rPr>
              <a:t>    5. Почему Галя посоветовала Свете выкинуть зайчика?</a:t>
            </a:r>
            <a:endParaRPr lang="ru-RU" sz="1600" dirty="0">
              <a:solidFill>
                <a:prstClr val="black"/>
              </a:solidFill>
              <a:latin typeface="Calibri"/>
              <a:ea typeface="Calibri"/>
              <a:cs typeface="Times New Roman"/>
            </a:endParaRPr>
          </a:p>
          <a:p>
            <a:pPr marL="0" lvl="0" indent="0">
              <a:lnSpc>
                <a:spcPct val="107000"/>
              </a:lnSpc>
              <a:spcAft>
                <a:spcPts val="0"/>
              </a:spcAft>
              <a:buNone/>
            </a:pPr>
            <a:r>
              <a:rPr lang="ru-RU" sz="1600" dirty="0">
                <a:solidFill>
                  <a:prstClr val="black"/>
                </a:solidFill>
                <a:latin typeface="Times New Roman"/>
                <a:ea typeface="Calibri"/>
                <a:cs typeface="Times New Roman"/>
              </a:rPr>
              <a:t>а) он грязный и рваный  б) он старый и бесхвостый    в) он некрасивый    г) он большой</a:t>
            </a:r>
            <a:endParaRPr lang="ru-RU" sz="1600" dirty="0">
              <a:solidFill>
                <a:prstClr val="black"/>
              </a:solidFill>
              <a:latin typeface="Calibri"/>
              <a:ea typeface="Calibri"/>
              <a:cs typeface="Times New Roman"/>
            </a:endParaRPr>
          </a:p>
          <a:p>
            <a:pPr marL="0" lvl="0" indent="0">
              <a:lnSpc>
                <a:spcPct val="107000"/>
              </a:lnSpc>
              <a:spcAft>
                <a:spcPts val="800"/>
              </a:spcAft>
              <a:buNone/>
            </a:pPr>
            <a:r>
              <a:rPr lang="ru-RU" sz="1600" b="1" dirty="0">
                <a:solidFill>
                  <a:prstClr val="black"/>
                </a:solidFill>
                <a:latin typeface="Times New Roman"/>
                <a:ea typeface="Calibri"/>
                <a:cs typeface="Times New Roman"/>
              </a:rPr>
              <a:t>   6. Кто из детей сказал, что зайчик некрасивый?</a:t>
            </a:r>
            <a:endParaRPr lang="ru-RU" sz="1600" dirty="0">
              <a:solidFill>
                <a:prstClr val="black"/>
              </a:solidFill>
              <a:latin typeface="Calibri"/>
              <a:ea typeface="Calibri"/>
              <a:cs typeface="Times New Roman"/>
            </a:endParaRPr>
          </a:p>
          <a:p>
            <a:pPr marL="0" lvl="0" indent="0">
              <a:lnSpc>
                <a:spcPct val="107000"/>
              </a:lnSpc>
              <a:spcAft>
                <a:spcPts val="0"/>
              </a:spcAft>
              <a:buNone/>
            </a:pPr>
            <a:r>
              <a:rPr lang="ru-RU" sz="1600" dirty="0">
                <a:solidFill>
                  <a:prstClr val="black"/>
                </a:solidFill>
                <a:latin typeface="Times New Roman"/>
                <a:ea typeface="Calibri"/>
                <a:cs typeface="Times New Roman"/>
              </a:rPr>
              <a:t>а) Витя   б) Наташа  в) </a:t>
            </a:r>
            <a:r>
              <a:rPr lang="ru-RU" sz="1600" dirty="0" err="1">
                <a:solidFill>
                  <a:prstClr val="black"/>
                </a:solidFill>
                <a:latin typeface="Times New Roman"/>
                <a:ea typeface="Calibri"/>
                <a:cs typeface="Times New Roman"/>
              </a:rPr>
              <a:t>Галяг</a:t>
            </a:r>
            <a:r>
              <a:rPr lang="ru-RU" sz="1600" dirty="0">
                <a:solidFill>
                  <a:prstClr val="black"/>
                </a:solidFill>
                <a:latin typeface="Times New Roman"/>
                <a:ea typeface="Calibri"/>
                <a:cs typeface="Times New Roman"/>
              </a:rPr>
              <a:t>) Юра</a:t>
            </a:r>
            <a:endParaRPr lang="ru-RU" sz="1600" dirty="0">
              <a:solidFill>
                <a:prstClr val="black"/>
              </a:solidFill>
              <a:latin typeface="Calibri"/>
              <a:ea typeface="Calibri"/>
              <a:cs typeface="Times New Roman"/>
            </a:endParaRPr>
          </a:p>
          <a:p>
            <a:pPr marL="0" lvl="0" indent="0">
              <a:lnSpc>
                <a:spcPct val="107000"/>
              </a:lnSpc>
              <a:spcAft>
                <a:spcPts val="800"/>
              </a:spcAft>
              <a:buNone/>
            </a:pPr>
            <a:r>
              <a:rPr lang="ru-RU" sz="1600" b="1" dirty="0">
                <a:solidFill>
                  <a:prstClr val="black"/>
                </a:solidFill>
                <a:latin typeface="Times New Roman"/>
                <a:ea typeface="Calibri"/>
                <a:cs typeface="Times New Roman"/>
              </a:rPr>
              <a:t>   </a:t>
            </a:r>
            <a:endParaRPr lang="ru-RU" sz="1600" dirty="0">
              <a:solidFill>
                <a:prstClr val="black"/>
              </a:solidFill>
            </a:endParaRPr>
          </a:p>
          <a:p>
            <a:pPr>
              <a:buAutoNum type="arabicParenR"/>
            </a:pPr>
            <a:endParaRPr lang="ru-RU" sz="1800" dirty="0" smtClean="0">
              <a:solidFill>
                <a:schemeClr val="tx1"/>
              </a:solidFill>
            </a:endParaRPr>
          </a:p>
        </p:txBody>
      </p:sp>
    </p:spTree>
    <p:extLst>
      <p:ext uri="{BB962C8B-B14F-4D97-AF65-F5344CB8AC3E}">
        <p14:creationId xmlns:p14="http://schemas.microsoft.com/office/powerpoint/2010/main" val="4023464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91264" cy="6048672"/>
          </a:xfrm>
        </p:spPr>
        <p:txBody>
          <a:bodyPr/>
          <a:lstStyle/>
          <a:p>
            <a:pPr>
              <a:lnSpc>
                <a:spcPct val="107000"/>
              </a:lnSpc>
              <a:spcAft>
                <a:spcPts val="800"/>
              </a:spcAft>
            </a:pPr>
            <a:r>
              <a:rPr lang="ru-RU" sz="1600" b="1" dirty="0">
                <a:solidFill>
                  <a:schemeClr val="tx1"/>
                </a:solidFill>
                <a:latin typeface="Times New Roman"/>
                <a:ea typeface="Calibri"/>
                <a:cs typeface="Times New Roman"/>
              </a:rPr>
              <a:t>7. Как Наташа помогла зайчику?</a:t>
            </a:r>
            <a:r>
              <a:rPr lang="ru-RU" sz="1600" dirty="0">
                <a:solidFill>
                  <a:schemeClr val="tx1"/>
                </a:solidFill>
                <a:latin typeface="Times New Roman"/>
                <a:ea typeface="Calibri"/>
                <a:cs typeface="Times New Roman"/>
              </a:rPr>
              <a:t> Восстанови последовательность событий. Расставь цифры.</a:t>
            </a:r>
            <a:endParaRPr lang="ru-RU" sz="1200" dirty="0">
              <a:solidFill>
                <a:schemeClr val="tx1"/>
              </a:solidFill>
              <a:latin typeface="Calibri"/>
              <a:ea typeface="Calibri"/>
              <a:cs typeface="Times New Roman"/>
            </a:endParaRPr>
          </a:p>
          <a:p>
            <a:pPr>
              <a:lnSpc>
                <a:spcPct val="107000"/>
              </a:lnSpc>
              <a:spcAft>
                <a:spcPts val="800"/>
              </a:spcAft>
            </a:pPr>
            <a:r>
              <a:rPr lang="ru-RU" sz="1600" dirty="0">
                <a:solidFill>
                  <a:schemeClr val="tx1"/>
                </a:solidFill>
                <a:latin typeface="Times New Roman"/>
                <a:ea typeface="Calibri"/>
                <a:cs typeface="Times New Roman"/>
              </a:rPr>
              <a:t>Пришила ухо  ____________</a:t>
            </a:r>
            <a:endParaRPr lang="ru-RU" sz="1200" dirty="0">
              <a:solidFill>
                <a:schemeClr val="tx1"/>
              </a:solidFill>
              <a:latin typeface="Calibri"/>
              <a:ea typeface="Calibri"/>
              <a:cs typeface="Times New Roman"/>
            </a:endParaRPr>
          </a:p>
          <a:p>
            <a:pPr>
              <a:lnSpc>
                <a:spcPct val="107000"/>
              </a:lnSpc>
              <a:spcAft>
                <a:spcPts val="800"/>
              </a:spcAft>
            </a:pPr>
            <a:r>
              <a:rPr lang="ru-RU" sz="1600" dirty="0">
                <a:solidFill>
                  <a:schemeClr val="tx1"/>
                </a:solidFill>
                <a:latin typeface="Times New Roman"/>
                <a:ea typeface="Calibri"/>
                <a:cs typeface="Times New Roman"/>
              </a:rPr>
              <a:t>Почистила      ____________</a:t>
            </a:r>
            <a:endParaRPr lang="ru-RU" sz="1200" dirty="0">
              <a:solidFill>
                <a:schemeClr val="tx1"/>
              </a:solidFill>
              <a:latin typeface="Calibri"/>
              <a:ea typeface="Calibri"/>
              <a:cs typeface="Times New Roman"/>
            </a:endParaRPr>
          </a:p>
          <a:p>
            <a:pPr>
              <a:lnSpc>
                <a:spcPct val="107000"/>
              </a:lnSpc>
              <a:spcAft>
                <a:spcPts val="800"/>
              </a:spcAft>
            </a:pPr>
            <a:r>
              <a:rPr lang="ru-RU" sz="1600" dirty="0">
                <a:solidFill>
                  <a:schemeClr val="tx1"/>
                </a:solidFill>
                <a:latin typeface="Times New Roman"/>
                <a:ea typeface="Calibri"/>
                <a:cs typeface="Times New Roman"/>
              </a:rPr>
              <a:t>Взяла иголку с ниткой_____</a:t>
            </a:r>
            <a:endParaRPr lang="ru-RU" sz="1200" dirty="0">
              <a:solidFill>
                <a:schemeClr val="tx1"/>
              </a:solidFill>
              <a:latin typeface="Calibri"/>
              <a:ea typeface="Calibri"/>
              <a:cs typeface="Times New Roman"/>
            </a:endParaRPr>
          </a:p>
          <a:p>
            <a:pPr>
              <a:lnSpc>
                <a:spcPct val="107000"/>
              </a:lnSpc>
              <a:spcAft>
                <a:spcPts val="800"/>
              </a:spcAft>
            </a:pPr>
            <a:r>
              <a:rPr lang="ru-RU" sz="1600" dirty="0">
                <a:solidFill>
                  <a:schemeClr val="tx1"/>
                </a:solidFill>
                <a:latin typeface="Times New Roman"/>
                <a:ea typeface="Calibri"/>
                <a:cs typeface="Times New Roman"/>
              </a:rPr>
              <a:t>Пришила хвостик_________</a:t>
            </a:r>
            <a:endParaRPr lang="ru-RU" sz="1200" dirty="0">
              <a:solidFill>
                <a:schemeClr val="tx1"/>
              </a:solidFill>
              <a:latin typeface="Calibri"/>
              <a:ea typeface="Calibri"/>
              <a:cs typeface="Times New Roman"/>
            </a:endParaRPr>
          </a:p>
          <a:p>
            <a:pPr>
              <a:lnSpc>
                <a:spcPct val="107000"/>
              </a:lnSpc>
              <a:spcAft>
                <a:spcPts val="0"/>
              </a:spcAft>
            </a:pPr>
            <a:r>
              <a:rPr lang="ru-RU" sz="1600" b="1" dirty="0">
                <a:solidFill>
                  <a:schemeClr val="tx1"/>
                </a:solidFill>
                <a:latin typeface="Times New Roman"/>
                <a:ea typeface="Calibri"/>
                <a:cs typeface="Times New Roman"/>
              </a:rPr>
              <a:t>  8. Дополни словами из текста описание зайчика.</a:t>
            </a:r>
            <a:endParaRPr lang="ru-RU" sz="1200" dirty="0">
              <a:solidFill>
                <a:schemeClr val="tx1"/>
              </a:solidFill>
              <a:latin typeface="Calibri"/>
              <a:ea typeface="Calibri"/>
              <a:cs typeface="Times New Roman"/>
            </a:endParaRPr>
          </a:p>
          <a:p>
            <a:pPr>
              <a:lnSpc>
                <a:spcPct val="107000"/>
              </a:lnSpc>
              <a:spcAft>
                <a:spcPts val="0"/>
              </a:spcAft>
            </a:pPr>
            <a:r>
              <a:rPr lang="ru-RU" sz="1600" dirty="0">
                <a:solidFill>
                  <a:schemeClr val="tx1"/>
                </a:solidFill>
                <a:latin typeface="Times New Roman"/>
                <a:ea typeface="Calibri"/>
                <a:cs typeface="Times New Roman"/>
              </a:rPr>
              <a:t>       Сам (какой?) _________________________________________</a:t>
            </a:r>
            <a:endParaRPr lang="ru-RU" sz="1200" dirty="0">
              <a:solidFill>
                <a:schemeClr val="tx1"/>
              </a:solidFill>
              <a:latin typeface="Calibri"/>
              <a:ea typeface="Calibri"/>
              <a:cs typeface="Times New Roman"/>
            </a:endParaRPr>
          </a:p>
          <a:p>
            <a:pPr>
              <a:lnSpc>
                <a:spcPct val="107000"/>
              </a:lnSpc>
              <a:spcAft>
                <a:spcPts val="0"/>
              </a:spcAft>
            </a:pPr>
            <a:r>
              <a:rPr lang="ru-RU" sz="1600" dirty="0">
                <a:solidFill>
                  <a:schemeClr val="tx1"/>
                </a:solidFill>
                <a:latin typeface="Times New Roman"/>
                <a:ea typeface="Calibri"/>
                <a:cs typeface="Times New Roman"/>
              </a:rPr>
              <a:t>       Ушки (какие?) ________________________________________</a:t>
            </a:r>
            <a:endParaRPr lang="ru-RU" sz="1200" dirty="0">
              <a:solidFill>
                <a:schemeClr val="tx1"/>
              </a:solidFill>
              <a:latin typeface="Calibri"/>
              <a:ea typeface="Calibri"/>
              <a:cs typeface="Times New Roman"/>
            </a:endParaRPr>
          </a:p>
          <a:p>
            <a:pPr>
              <a:lnSpc>
                <a:spcPct val="107000"/>
              </a:lnSpc>
              <a:spcAft>
                <a:spcPts val="0"/>
              </a:spcAft>
            </a:pPr>
            <a:r>
              <a:rPr lang="ru-RU" sz="1600" dirty="0">
                <a:solidFill>
                  <a:schemeClr val="tx1"/>
                </a:solidFill>
                <a:latin typeface="Times New Roman"/>
                <a:ea typeface="Calibri"/>
                <a:cs typeface="Times New Roman"/>
              </a:rPr>
              <a:t>       Хвостик (какой?)__________________, ___________________</a:t>
            </a:r>
            <a:endParaRPr lang="ru-RU" sz="1200" dirty="0">
              <a:solidFill>
                <a:schemeClr val="tx1"/>
              </a:solidFill>
              <a:latin typeface="Calibri"/>
              <a:ea typeface="Calibri"/>
              <a:cs typeface="Times New Roman"/>
            </a:endParaRPr>
          </a:p>
          <a:p>
            <a:pPr>
              <a:lnSpc>
                <a:spcPct val="107000"/>
              </a:lnSpc>
              <a:spcAft>
                <a:spcPts val="800"/>
              </a:spcAft>
            </a:pPr>
            <a:r>
              <a:rPr lang="ru-RU" sz="1600" b="1" dirty="0">
                <a:solidFill>
                  <a:schemeClr val="tx1"/>
                </a:solidFill>
                <a:latin typeface="Times New Roman"/>
                <a:ea typeface="Calibri"/>
                <a:cs typeface="Times New Roman"/>
              </a:rPr>
              <a:t> </a:t>
            </a:r>
            <a:endParaRPr lang="ru-RU" sz="1200" dirty="0">
              <a:solidFill>
                <a:schemeClr val="tx1"/>
              </a:solidFill>
              <a:latin typeface="Calibri"/>
              <a:ea typeface="Calibri"/>
              <a:cs typeface="Times New Roman"/>
            </a:endParaRPr>
          </a:p>
          <a:p>
            <a:pPr>
              <a:lnSpc>
                <a:spcPct val="107000"/>
              </a:lnSpc>
              <a:spcAft>
                <a:spcPts val="800"/>
              </a:spcAft>
            </a:pPr>
            <a:r>
              <a:rPr lang="ru-RU" sz="1600" b="1" dirty="0">
                <a:solidFill>
                  <a:schemeClr val="tx1"/>
                </a:solidFill>
                <a:latin typeface="Times New Roman"/>
                <a:ea typeface="Calibri"/>
                <a:cs typeface="Times New Roman"/>
              </a:rPr>
              <a:t>9. Объясни, как ты понимаешь, слова Наташи: </a:t>
            </a:r>
            <a:r>
              <a:rPr lang="ru-RU" sz="1600" dirty="0">
                <a:solidFill>
                  <a:schemeClr val="tx1"/>
                </a:solidFill>
                <a:latin typeface="Times New Roman"/>
                <a:ea typeface="Calibri"/>
                <a:cs typeface="Times New Roman"/>
              </a:rPr>
              <a:t>«Кто старых друзей бросает, тот и новых не заведёт»? Напиши.</a:t>
            </a:r>
            <a:endParaRPr lang="ru-RU" sz="1200" dirty="0">
              <a:solidFill>
                <a:schemeClr val="tx1"/>
              </a:solidFill>
              <a:latin typeface="Calibri"/>
              <a:ea typeface="Calibri"/>
              <a:cs typeface="Times New Roman"/>
            </a:endParaRPr>
          </a:p>
          <a:p>
            <a:pPr>
              <a:lnSpc>
                <a:spcPct val="107000"/>
              </a:lnSpc>
              <a:spcAft>
                <a:spcPts val="800"/>
              </a:spcAft>
            </a:pPr>
            <a:r>
              <a:rPr lang="ru-RU" sz="1600" dirty="0">
                <a:solidFill>
                  <a:schemeClr val="tx1"/>
                </a:solidFill>
                <a:latin typeface="Times New Roman"/>
                <a:ea typeface="Calibri"/>
                <a:cs typeface="Times New Roman"/>
              </a:rPr>
              <a:t>________________________________________________________________________________________________________________________________________________________________________________________________________________________</a:t>
            </a:r>
            <a:endParaRPr lang="ru-RU" sz="1200" dirty="0">
              <a:solidFill>
                <a:schemeClr val="tx1"/>
              </a:solidFill>
              <a:latin typeface="Calibri"/>
              <a:ea typeface="Calibri"/>
              <a:cs typeface="Times New Roman"/>
            </a:endParaRPr>
          </a:p>
          <a:p>
            <a:endParaRPr lang="ru-RU" sz="1600" dirty="0"/>
          </a:p>
        </p:txBody>
      </p:sp>
    </p:spTree>
    <p:extLst>
      <p:ext uri="{BB962C8B-B14F-4D97-AF65-F5344CB8AC3E}">
        <p14:creationId xmlns:p14="http://schemas.microsoft.com/office/powerpoint/2010/main" val="1069381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1498178"/>
          </a:xfrm>
        </p:spPr>
        <p:txBody>
          <a:bodyPr/>
          <a:lstStyle/>
          <a:p>
            <a:r>
              <a:rPr lang="ru-RU" dirty="0" smtClean="0"/>
              <a:t/>
            </a:r>
            <a:br>
              <a:rPr lang="ru-RU" dirty="0" smtClean="0"/>
            </a:br>
            <a:r>
              <a:rPr lang="ru-RU" dirty="0" smtClean="0"/>
              <a:t>Что </a:t>
            </a:r>
            <a:r>
              <a:rPr lang="ru-RU" dirty="0" smtClean="0"/>
              <a:t>такое читательская грамотность</a:t>
            </a:r>
            <a:endParaRPr lang="ru-RU" dirty="0"/>
          </a:p>
        </p:txBody>
      </p:sp>
      <p:sp>
        <p:nvSpPr>
          <p:cNvPr id="3" name="Содержимое 2"/>
          <p:cNvSpPr>
            <a:spLocks noGrp="1"/>
          </p:cNvSpPr>
          <p:nvPr>
            <p:ph idx="1"/>
          </p:nvPr>
        </p:nvSpPr>
        <p:spPr>
          <a:xfrm>
            <a:off x="457200" y="2564904"/>
            <a:ext cx="8075240" cy="3561259"/>
          </a:xfrm>
        </p:spPr>
        <p:txBody>
          <a:bodyPr/>
          <a:lstStyle/>
          <a:p>
            <a:pPr algn="just">
              <a:buNone/>
            </a:pPr>
            <a:endParaRPr lang="ru-RU" sz="2400" dirty="0" smtClean="0">
              <a:solidFill>
                <a:schemeClr val="tx1"/>
              </a:solidFill>
              <a:latin typeface="Times New Roman" pitchFamily="18" charset="0"/>
              <a:cs typeface="Times New Roman" pitchFamily="18" charset="0"/>
            </a:endParaRPr>
          </a:p>
          <a:p>
            <a:pPr algn="just"/>
            <a:r>
              <a:rPr lang="ru-RU" sz="2400" b="1" dirty="0" smtClean="0">
                <a:solidFill>
                  <a:schemeClr val="tx1"/>
                </a:solidFill>
                <a:latin typeface="Times New Roman" pitchFamily="18" charset="0"/>
                <a:cs typeface="Times New Roman" pitchFamily="18" charset="0"/>
              </a:rPr>
              <a:t>Читательская грамотность</a:t>
            </a:r>
            <a:r>
              <a:rPr lang="ru-RU" sz="2400" dirty="0" smtClean="0">
                <a:solidFill>
                  <a:schemeClr val="tx1"/>
                </a:solidFill>
                <a:latin typeface="Times New Roman" pitchFamily="18" charset="0"/>
                <a:cs typeface="Times New Roman" pitchFamily="18" charset="0"/>
              </a:rPr>
              <a:t> ― способность человека понимать и использовать письменные тексты, размышлять  над содержанием, оценивать прочитанное и заниматься чтением для того, чтобы   расширять свои знания и возможности, участвовать в социальной жизни.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19256" cy="5505475"/>
          </a:xfrm>
        </p:spPr>
        <p:txBody>
          <a:bodyPr/>
          <a:lstStyle/>
          <a:p>
            <a:r>
              <a:rPr lang="ru-RU" sz="2000" dirty="0" smtClean="0">
                <a:solidFill>
                  <a:srgbClr val="00B050"/>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Вставь подходящие по смыслу слова.</a:t>
            </a:r>
          </a:p>
          <a:p>
            <a:pPr>
              <a:buNone/>
            </a:pPr>
            <a:r>
              <a:rPr lang="ru-RU" sz="2400" dirty="0" smtClean="0">
                <a:solidFill>
                  <a:schemeClr val="tx1"/>
                </a:solidFill>
                <a:latin typeface="Times New Roman" pitchFamily="18" charset="0"/>
                <a:cs typeface="Times New Roman" pitchFamily="18" charset="0"/>
              </a:rPr>
              <a:t>                                            Скворец</a:t>
            </a:r>
          </a:p>
          <a:p>
            <a:r>
              <a:rPr lang="ru-RU" sz="3600" dirty="0" smtClean="0">
                <a:solidFill>
                  <a:schemeClr val="tx1"/>
                </a:solidFill>
                <a:latin typeface="Times New Roman" pitchFamily="18" charset="0"/>
                <a:cs typeface="Times New Roman" pitchFamily="18" charset="0"/>
              </a:rPr>
              <a:t>В </a:t>
            </a:r>
            <a:r>
              <a:rPr lang="ru-RU" sz="3600" dirty="0" err="1" smtClean="0">
                <a:solidFill>
                  <a:schemeClr val="tx1"/>
                </a:solidFill>
                <a:latin typeface="Times New Roman" pitchFamily="18" charset="0"/>
                <a:cs typeface="Times New Roman" pitchFamily="18" charset="0"/>
              </a:rPr>
              <a:t>комнату===</a:t>
            </a:r>
            <a:r>
              <a:rPr lang="ru-RU" sz="3600" dirty="0" smtClean="0">
                <a:solidFill>
                  <a:schemeClr val="tx1"/>
                </a:solidFill>
                <a:latin typeface="Times New Roman" pitchFamily="18" charset="0"/>
                <a:cs typeface="Times New Roman" pitchFamily="18" charset="0"/>
              </a:rPr>
              <a:t> кот. В зубах у кота </a:t>
            </a:r>
            <a:r>
              <a:rPr lang="ru-RU" sz="3600" dirty="0" err="1" smtClean="0">
                <a:solidFill>
                  <a:schemeClr val="tx1"/>
                </a:solidFill>
                <a:latin typeface="Times New Roman" pitchFamily="18" charset="0"/>
                <a:cs typeface="Times New Roman" pitchFamily="18" charset="0"/>
              </a:rPr>
              <a:t>====скворец</a:t>
            </a:r>
            <a:r>
              <a:rPr lang="ru-RU" sz="3600" dirty="0" smtClean="0">
                <a:solidFill>
                  <a:schemeClr val="tx1"/>
                </a:solidFill>
                <a:latin typeface="Times New Roman" pitchFamily="18" charset="0"/>
                <a:cs typeface="Times New Roman" pitchFamily="18" charset="0"/>
              </a:rPr>
              <a:t>. Коля === у него птичку. Мальчик </a:t>
            </a:r>
            <a:r>
              <a:rPr lang="ru-RU" sz="3600" dirty="0" err="1" smtClean="0">
                <a:solidFill>
                  <a:schemeClr val="tx1"/>
                </a:solidFill>
                <a:latin typeface="Times New Roman" pitchFamily="18" charset="0"/>
                <a:cs typeface="Times New Roman" pitchFamily="18" charset="0"/>
              </a:rPr>
              <a:t>=====раненое</a:t>
            </a:r>
            <a:r>
              <a:rPr lang="ru-RU" sz="3600" dirty="0" smtClean="0">
                <a:solidFill>
                  <a:schemeClr val="tx1"/>
                </a:solidFill>
                <a:latin typeface="Times New Roman" pitchFamily="18" charset="0"/>
                <a:cs typeface="Times New Roman" pitchFamily="18" charset="0"/>
              </a:rPr>
              <a:t> крылышко. Потом Коля </a:t>
            </a:r>
            <a:r>
              <a:rPr lang="ru-RU" sz="3600" dirty="0" err="1" smtClean="0">
                <a:solidFill>
                  <a:schemeClr val="tx1"/>
                </a:solidFill>
                <a:latin typeface="Times New Roman" pitchFamily="18" charset="0"/>
                <a:cs typeface="Times New Roman" pitchFamily="18" charset="0"/>
              </a:rPr>
              <a:t>=====скворца</a:t>
            </a:r>
            <a:r>
              <a:rPr lang="ru-RU" sz="3600" dirty="0" smtClean="0">
                <a:solidFill>
                  <a:schemeClr val="tx1"/>
                </a:solidFill>
                <a:latin typeface="Times New Roman" pitchFamily="18" charset="0"/>
                <a:cs typeface="Times New Roman" pitchFamily="18" charset="0"/>
              </a:rPr>
              <a:t> на волю. </a:t>
            </a:r>
          </a:p>
          <a:p>
            <a:r>
              <a:rPr lang="ru-RU" sz="3600" dirty="0" smtClean="0">
                <a:solidFill>
                  <a:srgbClr val="C00000"/>
                </a:solidFill>
                <a:latin typeface="Times New Roman" pitchFamily="18" charset="0"/>
                <a:cs typeface="Times New Roman" pitchFamily="18" charset="0"/>
              </a:rPr>
              <a:t>Слова для справок: </a:t>
            </a:r>
            <a:r>
              <a:rPr lang="ru-RU" sz="3600" dirty="0" err="1" smtClean="0">
                <a:solidFill>
                  <a:srgbClr val="C00000"/>
                </a:solidFill>
                <a:latin typeface="Times New Roman" pitchFamily="18" charset="0"/>
                <a:cs typeface="Times New Roman" pitchFamily="18" charset="0"/>
              </a:rPr>
              <a:t>подлечил,был</a:t>
            </a:r>
            <a:r>
              <a:rPr lang="ru-RU" sz="3600" dirty="0" smtClean="0">
                <a:solidFill>
                  <a:srgbClr val="C00000"/>
                </a:solidFill>
                <a:latin typeface="Times New Roman" pitchFamily="18" charset="0"/>
                <a:cs typeface="Times New Roman" pitchFamily="18" charset="0"/>
              </a:rPr>
              <a:t>, выпустил, вбежал, отнял.    </a:t>
            </a:r>
          </a:p>
          <a:p>
            <a:endParaRPr lang="ru-RU" sz="1400" dirty="0" smtClean="0">
              <a:solidFill>
                <a:schemeClr val="tx1"/>
              </a:solidFill>
              <a:latin typeface="Times New Roman" pitchFamily="18" charset="0"/>
              <a:cs typeface="Times New Roman" pitchFamily="18" charset="0"/>
            </a:endParaRPr>
          </a:p>
          <a:p>
            <a:pPr>
              <a:buNone/>
            </a:pPr>
            <a:endParaRPr lang="ru-RU" sz="1400" dirty="0" smtClean="0">
              <a:solidFill>
                <a:schemeClr val="tx1"/>
              </a:solidFill>
              <a:latin typeface="Times New Roman" pitchFamily="18" charset="0"/>
              <a:cs typeface="Times New Roman" pitchFamily="18" charset="0"/>
            </a:endParaRPr>
          </a:p>
          <a:p>
            <a:pPr lvl="0"/>
            <a:endParaRPr lang="ru-RU"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210146"/>
          </a:xfrm>
        </p:spPr>
        <p:txBody>
          <a:bodyPr/>
          <a:lstStyle/>
          <a:p>
            <a:pPr indent="457200">
              <a:lnSpc>
                <a:spcPct val="115000"/>
              </a:lnSpc>
              <a:spcAft>
                <a:spcPts val="0"/>
              </a:spcAft>
            </a:pPr>
            <a:r>
              <a:rPr lang="ru-RU" sz="1800" b="1" dirty="0" smtClean="0">
                <a:solidFill>
                  <a:schemeClr val="tx1"/>
                </a:solidFill>
                <a:latin typeface="Calibri"/>
                <a:ea typeface="Calibri"/>
                <a:cs typeface="Times New Roman"/>
              </a:rPr>
              <a:t/>
            </a:r>
            <a:br>
              <a:rPr lang="ru-RU" sz="1800" b="1" dirty="0" smtClean="0">
                <a:solidFill>
                  <a:schemeClr val="tx1"/>
                </a:solidFill>
                <a:latin typeface="Calibri"/>
                <a:ea typeface="Calibri"/>
                <a:cs typeface="Times New Roman"/>
              </a:rPr>
            </a:br>
            <a:r>
              <a:rPr lang="ru-RU" sz="1800" b="1" dirty="0" smtClean="0">
                <a:solidFill>
                  <a:schemeClr val="tx1"/>
                </a:solidFill>
                <a:latin typeface="Calibri"/>
                <a:ea typeface="Calibri"/>
                <a:cs typeface="Times New Roman"/>
              </a:rPr>
              <a:t>Тест </a:t>
            </a:r>
            <a:r>
              <a:rPr lang="ru-RU" sz="1800" b="1" dirty="0">
                <a:solidFill>
                  <a:schemeClr val="tx1"/>
                </a:solidFill>
                <a:latin typeface="Calibri"/>
                <a:ea typeface="Calibri"/>
                <a:cs typeface="Times New Roman"/>
              </a:rPr>
              <a:t>на оценку </a:t>
            </a:r>
            <a:r>
              <a:rPr lang="ru-RU" sz="1800" b="1" dirty="0" err="1">
                <a:solidFill>
                  <a:schemeClr val="tx1"/>
                </a:solidFill>
                <a:latin typeface="Calibri"/>
                <a:ea typeface="Calibri"/>
                <a:cs typeface="Times New Roman"/>
              </a:rPr>
              <a:t>сформированности</a:t>
            </a:r>
            <a:r>
              <a:rPr lang="ru-RU" sz="1800" b="1" dirty="0">
                <a:solidFill>
                  <a:schemeClr val="tx1"/>
                </a:solidFill>
                <a:latin typeface="Calibri"/>
                <a:ea typeface="Calibri"/>
                <a:cs typeface="Times New Roman"/>
              </a:rPr>
              <a:t> навыков чтения</a:t>
            </a:r>
            <a:r>
              <a:rPr lang="ru-RU" sz="1400" dirty="0">
                <a:solidFill>
                  <a:schemeClr val="tx1"/>
                </a:solidFill>
                <a:latin typeface="Calibri"/>
                <a:ea typeface="Calibri"/>
                <a:cs typeface="Times New Roman"/>
              </a:rPr>
              <a:t/>
            </a:r>
            <a:br>
              <a:rPr lang="ru-RU" sz="1400" dirty="0">
                <a:solidFill>
                  <a:schemeClr val="tx1"/>
                </a:solidFill>
                <a:latin typeface="Calibri"/>
                <a:ea typeface="Calibri"/>
                <a:cs typeface="Times New Roman"/>
              </a:rPr>
            </a:br>
            <a:r>
              <a:rPr lang="ru-RU" sz="1600" dirty="0" smtClean="0">
                <a:solidFill>
                  <a:schemeClr val="tx1"/>
                </a:solidFill>
                <a:latin typeface="Times New Roman"/>
                <a:ea typeface="Calibri"/>
                <a:cs typeface="Times New Roman"/>
              </a:rPr>
              <a:t>(</a:t>
            </a:r>
            <a:r>
              <a:rPr lang="ru-RU" sz="1600" dirty="0">
                <a:solidFill>
                  <a:schemeClr val="tx1"/>
                </a:solidFill>
                <a:latin typeface="Times New Roman"/>
                <a:ea typeface="Calibri"/>
                <a:cs typeface="Times New Roman"/>
              </a:rPr>
              <a:t>познавательные УУД) из  методического комплекса «Прогноз и профилактика проблем обучения в 3-6 классах» Л.А. </a:t>
            </a:r>
            <a:r>
              <a:rPr lang="ru-RU" sz="1600" dirty="0" err="1">
                <a:solidFill>
                  <a:schemeClr val="tx1"/>
                </a:solidFill>
                <a:latin typeface="Times New Roman"/>
                <a:ea typeface="Calibri"/>
                <a:cs typeface="Times New Roman"/>
              </a:rPr>
              <a:t>Ясюковой</a:t>
            </a:r>
            <a:r>
              <a:rPr lang="ru-RU" sz="1600" dirty="0" smtClean="0">
                <a:solidFill>
                  <a:schemeClr val="tx1"/>
                </a:solidFill>
                <a:latin typeface="Times New Roman"/>
                <a:ea typeface="Calibri"/>
                <a:cs typeface="Times New Roman"/>
              </a:rPr>
              <a:t>) Тест проводиться однократно</a:t>
            </a:r>
            <a:r>
              <a:rPr lang="ru-RU" sz="1400" dirty="0">
                <a:solidFill>
                  <a:schemeClr val="tx1"/>
                </a:solidFill>
                <a:latin typeface="Calibri"/>
                <a:ea typeface="Calibri"/>
                <a:cs typeface="Times New Roman"/>
              </a:rPr>
              <a:t/>
            </a:r>
            <a:br>
              <a:rPr lang="ru-RU" sz="1400" dirty="0">
                <a:solidFill>
                  <a:schemeClr val="tx1"/>
                </a:solidFill>
                <a:latin typeface="Calibri"/>
                <a:ea typeface="Calibri"/>
                <a:cs typeface="Times New Roman"/>
              </a:rPr>
            </a:br>
            <a:endParaRPr lang="ru-RU" sz="16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339774631"/>
              </p:ext>
            </p:extLst>
          </p:nvPr>
        </p:nvGraphicFramePr>
        <p:xfrm>
          <a:off x="755576" y="1916832"/>
          <a:ext cx="7344816" cy="4081082"/>
        </p:xfrm>
        <a:graphic>
          <a:graphicData uri="http://schemas.openxmlformats.org/drawingml/2006/table">
            <a:tbl>
              <a:tblPr firstRow="1" firstCol="1" bandRow="1"/>
              <a:tblGrid>
                <a:gridCol w="7344816"/>
              </a:tblGrid>
              <a:tr h="2849512">
                <a:tc>
                  <a:txBody>
                    <a:bodyPr/>
                    <a:lstStyle/>
                    <a:p>
                      <a:pPr algn="ctr">
                        <a:lnSpc>
                          <a:spcPct val="115000"/>
                        </a:lnSpc>
                        <a:spcAft>
                          <a:spcPts val="0"/>
                        </a:spcAft>
                      </a:pPr>
                      <a:r>
                        <a:rPr lang="ru-RU" sz="1800" b="1" dirty="0">
                          <a:effectLst/>
                          <a:latin typeface="Times New Roman"/>
                          <a:ea typeface="Calibri"/>
                          <a:cs typeface="Times New Roman"/>
                        </a:rPr>
                        <a:t>БЛАНК ОТВЕТОВ</a:t>
                      </a:r>
                      <a:endParaRPr lang="ru-RU" sz="1800" dirty="0">
                        <a:effectLst/>
                        <a:latin typeface="Calibri"/>
                        <a:ea typeface="Calibri"/>
                        <a:cs typeface="Times New Roman"/>
                      </a:endParaRPr>
                    </a:p>
                    <a:p>
                      <a:pPr algn="ctr">
                        <a:lnSpc>
                          <a:spcPct val="115000"/>
                        </a:lnSpc>
                        <a:spcAft>
                          <a:spcPts val="0"/>
                        </a:spcAft>
                      </a:pPr>
                      <a:r>
                        <a:rPr lang="ru-RU" sz="1800" b="1" dirty="0">
                          <a:effectLst/>
                          <a:latin typeface="Times New Roman"/>
                          <a:ea typeface="Calibri"/>
                          <a:cs typeface="Times New Roman"/>
                        </a:rPr>
                        <a:t>к тесту «</a:t>
                      </a:r>
                      <a:r>
                        <a:rPr lang="ru-RU" sz="1800" b="1" dirty="0" err="1">
                          <a:effectLst/>
                          <a:latin typeface="Times New Roman"/>
                          <a:ea typeface="Calibri"/>
                          <a:cs typeface="Times New Roman"/>
                        </a:rPr>
                        <a:t>Сформированность</a:t>
                      </a:r>
                      <a:r>
                        <a:rPr lang="ru-RU" sz="1800" b="1" dirty="0">
                          <a:effectLst/>
                          <a:latin typeface="Times New Roman"/>
                          <a:ea typeface="Calibri"/>
                          <a:cs typeface="Times New Roman"/>
                        </a:rPr>
                        <a:t> навы­ка чтения»</a:t>
                      </a:r>
                      <a:endParaRPr lang="ru-RU" sz="1800" dirty="0">
                        <a:effectLst/>
                        <a:latin typeface="Calibri"/>
                        <a:ea typeface="Calibri"/>
                        <a:cs typeface="Times New Roman"/>
                      </a:endParaRPr>
                    </a:p>
                    <a:p>
                      <a:pPr algn="just">
                        <a:lnSpc>
                          <a:spcPct val="115000"/>
                        </a:lnSpc>
                        <a:spcAft>
                          <a:spcPts val="0"/>
                        </a:spcAft>
                        <a:tabLst>
                          <a:tab pos="3124200" algn="l"/>
                          <a:tab pos="5730240" algn="l"/>
                        </a:tabLst>
                      </a:pPr>
                      <a:r>
                        <a:rPr lang="ru-RU" sz="1800" dirty="0">
                          <a:effectLst/>
                          <a:latin typeface="Times New Roman"/>
                          <a:ea typeface="Calibri"/>
                          <a:cs typeface="Times New Roman"/>
                        </a:rPr>
                        <a:t> </a:t>
                      </a:r>
                      <a:endParaRPr lang="ru-RU" sz="1800" dirty="0">
                        <a:effectLst/>
                        <a:latin typeface="Calibri"/>
                        <a:ea typeface="Calibri"/>
                        <a:cs typeface="Times New Roman"/>
                      </a:endParaRPr>
                    </a:p>
                    <a:p>
                      <a:pPr algn="just">
                        <a:lnSpc>
                          <a:spcPct val="115000"/>
                        </a:lnSpc>
                        <a:spcAft>
                          <a:spcPts val="0"/>
                        </a:spcAft>
                        <a:tabLst>
                          <a:tab pos="6449695" algn="l"/>
                        </a:tabLst>
                      </a:pPr>
                      <a:r>
                        <a:rPr lang="ru-RU" sz="1800" spc="-30" dirty="0">
                          <a:effectLst/>
                          <a:latin typeface="Times New Roman"/>
                          <a:ea typeface="Calibri"/>
                          <a:cs typeface="Times New Roman"/>
                        </a:rPr>
                        <a:t>Скоро она зашла в самую чащу</a:t>
                      </a:r>
                      <a:r>
                        <a:rPr lang="ru-RU" sz="1800" dirty="0">
                          <a:effectLst/>
                          <a:latin typeface="Times New Roman"/>
                          <a:ea typeface="Calibri"/>
                          <a:cs typeface="Times New Roman"/>
                        </a:rPr>
                        <a:t> ______________</a:t>
                      </a:r>
                      <a:r>
                        <a:rPr lang="ru-RU" sz="1800" spc="-50" dirty="0">
                          <a:effectLst/>
                          <a:latin typeface="Times New Roman"/>
                          <a:ea typeface="Calibri"/>
                          <a:cs typeface="Times New Roman"/>
                        </a:rPr>
                        <a:t>. Ни одна ____________________  </a:t>
                      </a:r>
                      <a:r>
                        <a:rPr lang="ru-RU" sz="1800" dirty="0">
                          <a:effectLst/>
                          <a:latin typeface="Times New Roman"/>
                          <a:ea typeface="Calibri"/>
                          <a:cs typeface="Times New Roman"/>
                        </a:rPr>
                        <a:t>не залетала сюда, ни единый ____________________ не проникал сквозь ___________________ ветви.  Высокие стволы ___________________ плотными рядами, точно стены.  Кругом  было так ___________________, что </a:t>
                      </a:r>
                      <a:r>
                        <a:rPr lang="ru-RU" sz="1800" dirty="0" err="1">
                          <a:effectLst/>
                          <a:latin typeface="Times New Roman"/>
                          <a:ea typeface="Calibri"/>
                          <a:cs typeface="Times New Roman"/>
                        </a:rPr>
                        <a:t>Элиза</a:t>
                      </a:r>
                      <a:r>
                        <a:rPr lang="ru-RU" sz="1800" dirty="0">
                          <a:effectLst/>
                          <a:latin typeface="Times New Roman"/>
                          <a:ea typeface="Calibri"/>
                          <a:cs typeface="Times New Roman"/>
                        </a:rPr>
                        <a:t> ______________________ свои собственные шаги, слышала шуршание каждого сухого ________________________, попадавшего ей __________________ ноги. </a:t>
                      </a:r>
                      <a:r>
                        <a:rPr lang="ru-RU" sz="1800" spc="-10" dirty="0">
                          <a:effectLst/>
                          <a:latin typeface="Times New Roman"/>
                          <a:ea typeface="Calibri"/>
                          <a:cs typeface="Times New Roman"/>
                        </a:rPr>
                        <a:t>Никогда еще </a:t>
                      </a:r>
                      <a:r>
                        <a:rPr lang="ru-RU" sz="1800" spc="-10" dirty="0" err="1">
                          <a:effectLst/>
                          <a:latin typeface="Times New Roman"/>
                          <a:ea typeface="Calibri"/>
                          <a:cs typeface="Times New Roman"/>
                        </a:rPr>
                        <a:t>Элиза</a:t>
                      </a:r>
                      <a:r>
                        <a:rPr lang="ru-RU" sz="1800" spc="-10" dirty="0">
                          <a:effectLst/>
                          <a:latin typeface="Times New Roman"/>
                          <a:ea typeface="Calibri"/>
                          <a:cs typeface="Times New Roman"/>
                        </a:rPr>
                        <a:t>  _______________________________   </a:t>
                      </a:r>
                      <a:r>
                        <a:rPr lang="ru-RU" sz="1800" spc="-15" dirty="0">
                          <a:effectLst/>
                          <a:latin typeface="Times New Roman"/>
                          <a:ea typeface="Calibri"/>
                          <a:cs typeface="Times New Roman"/>
                        </a:rPr>
                        <a:t>в такой глуши.</a:t>
                      </a:r>
                      <a:endParaRPr lang="ru-RU" sz="1800" dirty="0">
                        <a:effectLst/>
                        <a:latin typeface="Calibri"/>
                        <a:ea typeface="Calibri"/>
                        <a:cs typeface="Times New Roman"/>
                      </a:endParaRPr>
                    </a:p>
                    <a:p>
                      <a:pPr algn="just">
                        <a:lnSpc>
                          <a:spcPct val="115000"/>
                        </a:lnSpc>
                        <a:spcAft>
                          <a:spcPts val="0"/>
                        </a:spcAft>
                      </a:pPr>
                      <a:r>
                        <a:rPr lang="ru-RU" sz="1800" b="1" dirty="0">
                          <a:effectLst/>
                          <a:latin typeface="Times New Roman"/>
                          <a:ea typeface="Calibri"/>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3931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67544" y="764704"/>
            <a:ext cx="8136904" cy="5544344"/>
          </a:xfrm>
        </p:spPr>
        <p:txBody>
          <a:bodyPr/>
          <a:lstStyle/>
          <a:p>
            <a:pPr indent="0" algn="just">
              <a:lnSpc>
                <a:spcPct val="115000"/>
              </a:lnSpc>
              <a:spcAft>
                <a:spcPts val="0"/>
              </a:spcAft>
              <a:buNone/>
            </a:pPr>
            <a:r>
              <a:rPr lang="ru-RU" sz="1800" b="1" dirty="0">
                <a:solidFill>
                  <a:schemeClr val="tx1"/>
                </a:solidFill>
                <a:latin typeface="Times New Roman"/>
                <a:ea typeface="Calibri"/>
                <a:cs typeface="Times New Roman"/>
              </a:rPr>
              <a:t>Ключ к тесту навыка чтения:</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 </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1 – леса</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2 – птица, птичка</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3 – луч света, лучик, луч, звук</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4 – густые</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5 – стояли, деревьев стояли, встали</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6 – тихо</a:t>
            </a:r>
            <a:endParaRPr lang="ru-RU" sz="1800" dirty="0">
              <a:solidFill>
                <a:schemeClr val="tx1"/>
              </a:solidFill>
              <a:latin typeface="Calibri"/>
              <a:ea typeface="Calibri"/>
              <a:cs typeface="Times New Roman"/>
            </a:endParaRPr>
          </a:p>
          <a:p>
            <a:pPr marL="228600" indent="0" algn="just">
              <a:lnSpc>
                <a:spcPct val="115000"/>
              </a:lnSpc>
              <a:spcAft>
                <a:spcPts val="0"/>
              </a:spcAft>
              <a:buNone/>
            </a:pPr>
            <a:r>
              <a:rPr lang="ru-RU" sz="1800" dirty="0">
                <a:solidFill>
                  <a:schemeClr val="tx1"/>
                </a:solidFill>
                <a:latin typeface="Times New Roman"/>
                <a:ea typeface="Calibri"/>
                <a:cs typeface="Times New Roman"/>
              </a:rPr>
              <a:t>  7 – слышала</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8 – листа, листочка, листика</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9 – под</a:t>
            </a:r>
            <a:endParaRPr lang="ru-RU" sz="1800" dirty="0">
              <a:solidFill>
                <a:schemeClr val="tx1"/>
              </a:solidFill>
              <a:latin typeface="Calibri"/>
              <a:ea typeface="Calibri"/>
              <a:cs typeface="Times New Roman"/>
            </a:endParaRPr>
          </a:p>
          <a:p>
            <a:pPr marL="0" indent="0" algn="just">
              <a:lnSpc>
                <a:spcPct val="115000"/>
              </a:lnSpc>
              <a:spcAft>
                <a:spcPts val="0"/>
              </a:spcAft>
              <a:buNone/>
            </a:pPr>
            <a:r>
              <a:rPr lang="ru-RU" sz="1800" dirty="0">
                <a:solidFill>
                  <a:schemeClr val="tx1"/>
                </a:solidFill>
                <a:latin typeface="Times New Roman"/>
                <a:ea typeface="Calibri"/>
                <a:cs typeface="Times New Roman"/>
              </a:rPr>
              <a:t>10 – не бывала, не была, не ходила</a:t>
            </a:r>
            <a:endParaRPr lang="ru-RU" sz="1800" dirty="0">
              <a:solidFill>
                <a:schemeClr val="tx1"/>
              </a:solidFill>
              <a:latin typeface="Calibri"/>
              <a:ea typeface="Calibri"/>
              <a:cs typeface="Times New Roman"/>
            </a:endParaRPr>
          </a:p>
          <a:p>
            <a:pPr indent="0" algn="just">
              <a:lnSpc>
                <a:spcPct val="115000"/>
              </a:lnSpc>
              <a:spcAft>
                <a:spcPts val="0"/>
              </a:spcAft>
              <a:buNone/>
            </a:pPr>
            <a:r>
              <a:rPr lang="ru-RU" sz="1800" dirty="0">
                <a:solidFill>
                  <a:schemeClr val="tx1"/>
                </a:solidFill>
                <a:latin typeface="Times New Roman"/>
                <a:ea typeface="Calibri"/>
                <a:cs typeface="Times New Roman"/>
              </a:rPr>
              <a:t> </a:t>
            </a:r>
            <a:endParaRPr lang="ru-RU" sz="1800" dirty="0">
              <a:solidFill>
                <a:schemeClr val="tx1"/>
              </a:solidFill>
              <a:latin typeface="Calibri"/>
              <a:ea typeface="Calibri"/>
              <a:cs typeface="Times New Roman"/>
            </a:endParaRPr>
          </a:p>
          <a:p>
            <a:pPr indent="0" algn="just">
              <a:lnSpc>
                <a:spcPct val="115000"/>
              </a:lnSpc>
              <a:spcAft>
                <a:spcPts val="0"/>
              </a:spcAft>
              <a:buNone/>
            </a:pPr>
            <a:r>
              <a:rPr lang="ru-RU" sz="1800" dirty="0">
                <a:solidFill>
                  <a:schemeClr val="tx1"/>
                </a:solidFill>
                <a:latin typeface="Times New Roman"/>
                <a:ea typeface="Calibri"/>
                <a:cs typeface="Times New Roman"/>
              </a:rPr>
              <a:t>За каждое совпадение дается 1 балл. Затем подсчитывается общая сумма баллов (</a:t>
            </a:r>
            <a:r>
              <a:rPr lang="ru-RU" sz="1800" b="1" dirty="0">
                <a:solidFill>
                  <a:schemeClr val="tx1"/>
                </a:solidFill>
                <a:latin typeface="Times New Roman"/>
                <a:ea typeface="Calibri"/>
                <a:cs typeface="Times New Roman"/>
              </a:rPr>
              <a:t>максимум – 10</a:t>
            </a:r>
            <a:r>
              <a:rPr lang="ru-RU" sz="1800" dirty="0">
                <a:solidFill>
                  <a:schemeClr val="tx1"/>
                </a:solidFill>
                <a:latin typeface="Times New Roman"/>
                <a:ea typeface="Calibri"/>
                <a:cs typeface="Times New Roman"/>
              </a:rPr>
              <a:t>), которая сравнивается с нормативными данными для определения уровня (зоны) развития навыка чтения.</a:t>
            </a:r>
            <a:endParaRPr lang="ru-RU" sz="1800" dirty="0">
              <a:solidFill>
                <a:schemeClr val="tx1"/>
              </a:solidFill>
              <a:latin typeface="Calibri"/>
              <a:ea typeface="Calibri"/>
              <a:cs typeface="Times New Roman"/>
            </a:endParaRPr>
          </a:p>
          <a:p>
            <a:pPr indent="0" algn="just">
              <a:lnSpc>
                <a:spcPct val="115000"/>
              </a:lnSpc>
              <a:spcAft>
                <a:spcPts val="0"/>
              </a:spcAft>
              <a:buNone/>
            </a:pPr>
            <a:r>
              <a:rPr lang="ru-RU" sz="1800" dirty="0">
                <a:solidFill>
                  <a:schemeClr val="tx1"/>
                </a:solidFill>
                <a:latin typeface="Times New Roman"/>
                <a:ea typeface="Calibri"/>
                <a:cs typeface="Times New Roman"/>
              </a:rPr>
              <a:t> </a:t>
            </a:r>
            <a:endParaRPr lang="ru-RU" sz="1800" dirty="0">
              <a:solidFill>
                <a:schemeClr val="tx1"/>
              </a:solidFill>
              <a:latin typeface="Calibri"/>
              <a:ea typeface="Calibri"/>
              <a:cs typeface="Times New Roman"/>
            </a:endParaRPr>
          </a:p>
          <a:p>
            <a:pPr marL="0" indent="0">
              <a:buNone/>
            </a:pPr>
            <a:endParaRPr lang="ru-RU" sz="1800" dirty="0">
              <a:solidFill>
                <a:schemeClr val="tx1"/>
              </a:solidFill>
            </a:endParaRPr>
          </a:p>
        </p:txBody>
      </p:sp>
    </p:spTree>
    <p:extLst>
      <p:ext uri="{BB962C8B-B14F-4D97-AF65-F5344CB8AC3E}">
        <p14:creationId xmlns:p14="http://schemas.microsoft.com/office/powerpoint/2010/main" val="3280822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96752"/>
            <a:ext cx="7992888" cy="5400600"/>
          </a:xfrm>
        </p:spPr>
        <p:txBody>
          <a:bodyPr/>
          <a:lstStyle/>
          <a:p>
            <a:pPr marL="0" indent="0" algn="just">
              <a:lnSpc>
                <a:spcPct val="115000"/>
              </a:lnSpc>
              <a:spcAft>
                <a:spcPts val="0"/>
              </a:spcAft>
              <a:buNone/>
            </a:pPr>
            <a:r>
              <a:rPr lang="ru-RU" sz="1600" b="1" u="sng" dirty="0" smtClean="0">
                <a:solidFill>
                  <a:schemeClr val="tx1"/>
                </a:solidFill>
                <a:latin typeface="Times New Roman"/>
                <a:ea typeface="Calibri"/>
                <a:cs typeface="Times New Roman"/>
              </a:rPr>
              <a:t>Интерпретация</a:t>
            </a:r>
            <a:r>
              <a:rPr lang="ru-RU" sz="1600" dirty="0">
                <a:solidFill>
                  <a:schemeClr val="tx1"/>
                </a:solidFill>
                <a:latin typeface="Times New Roman"/>
                <a:ea typeface="Calibri"/>
                <a:cs typeface="Times New Roman"/>
              </a:rPr>
              <a:t>: каждая из выделенных зон характеризует единицу восприятия текста при чтении и тем самым </a:t>
            </a:r>
            <a:r>
              <a:rPr lang="ru-RU" sz="1600" dirty="0" err="1">
                <a:solidFill>
                  <a:schemeClr val="tx1"/>
                </a:solidFill>
                <a:latin typeface="Times New Roman"/>
                <a:ea typeface="Calibri"/>
                <a:cs typeface="Times New Roman"/>
              </a:rPr>
              <a:t>сформированность</a:t>
            </a:r>
            <a:r>
              <a:rPr lang="ru-RU" sz="1600" dirty="0">
                <a:solidFill>
                  <a:schemeClr val="tx1"/>
                </a:solidFill>
                <a:latin typeface="Times New Roman"/>
                <a:ea typeface="Calibri"/>
                <a:cs typeface="Times New Roman"/>
              </a:rPr>
              <a:t> самого навыка. Зона патологии по чтению не выделяется. Если ребенок ошибается при подборе слов только в 1, 3, и 4 случаях (вписывая, например: «и заблудилась», «зверь», «переплетенные»), то это может свидетельствовать об отсутствии вербальной беглости, некоторых недостатках речевого развития, но само чтение, понимание смысла текстов при этом может быть вполне полноценным (то есть соответствовать 4 зоне).</a:t>
            </a:r>
            <a:endParaRPr lang="ru-RU" sz="1600" dirty="0">
              <a:solidFill>
                <a:schemeClr val="tx1"/>
              </a:solidFill>
              <a:latin typeface="Calibri"/>
              <a:ea typeface="Calibri"/>
              <a:cs typeface="Times New Roman"/>
            </a:endParaRPr>
          </a:p>
          <a:p>
            <a:pPr marL="0" indent="0" algn="just">
              <a:lnSpc>
                <a:spcPct val="115000"/>
              </a:lnSpc>
              <a:spcAft>
                <a:spcPts val="0"/>
              </a:spcAft>
              <a:buNone/>
            </a:pPr>
            <a:r>
              <a:rPr lang="ru-RU" sz="1600" dirty="0">
                <a:solidFill>
                  <a:schemeClr val="tx1"/>
                </a:solidFill>
                <a:latin typeface="Times New Roman"/>
                <a:ea typeface="Calibri"/>
                <a:cs typeface="Times New Roman"/>
              </a:rPr>
              <a:t> </a:t>
            </a:r>
            <a:endParaRPr lang="ru-RU" sz="1600" dirty="0">
              <a:solidFill>
                <a:schemeClr val="tx1"/>
              </a:solidFill>
              <a:latin typeface="Calibri"/>
              <a:ea typeface="Calibri"/>
              <a:cs typeface="Times New Roman"/>
            </a:endParaRPr>
          </a:p>
          <a:p>
            <a:endParaRPr lang="ru-RU" sz="1200" dirty="0"/>
          </a:p>
        </p:txBody>
      </p:sp>
      <p:graphicFrame>
        <p:nvGraphicFramePr>
          <p:cNvPr id="10" name="Объект 9"/>
          <p:cNvGraphicFramePr>
            <a:graphicFrameLocks noChangeAspect="1"/>
          </p:cNvGraphicFramePr>
          <p:nvPr>
            <p:extLst>
              <p:ext uri="{D42A27DB-BD31-4B8C-83A1-F6EECF244321}">
                <p14:modId xmlns:p14="http://schemas.microsoft.com/office/powerpoint/2010/main" val="1700874060"/>
              </p:ext>
            </p:extLst>
          </p:nvPr>
        </p:nvGraphicFramePr>
        <p:xfrm>
          <a:off x="1043608" y="2852936"/>
          <a:ext cx="7100887" cy="1798638"/>
        </p:xfrm>
        <a:graphic>
          <a:graphicData uri="http://schemas.openxmlformats.org/presentationml/2006/ole">
            <mc:AlternateContent xmlns:mc="http://schemas.openxmlformats.org/markup-compatibility/2006">
              <mc:Choice xmlns:v="urn:schemas-microsoft-com:vml" Requires="v">
                <p:oleObj spid="_x0000_s4113" name="Документ" r:id="rId4" imgW="7118752" imgH="1791852" progId="Word.Document.12">
                  <p:embed/>
                </p:oleObj>
              </mc:Choice>
              <mc:Fallback>
                <p:oleObj name="Документ" r:id="rId4" imgW="7118752" imgH="1791852" progId="Word.Document.12">
                  <p:embed/>
                  <p:pic>
                    <p:nvPicPr>
                      <p:cNvPr id="0" name=""/>
                      <p:cNvPicPr/>
                      <p:nvPr/>
                    </p:nvPicPr>
                    <p:blipFill>
                      <a:blip r:embed="rId5"/>
                      <a:stretch>
                        <a:fillRect/>
                      </a:stretch>
                    </p:blipFill>
                    <p:spPr>
                      <a:xfrm>
                        <a:off x="1043608" y="2852936"/>
                        <a:ext cx="7100887" cy="1798638"/>
                      </a:xfrm>
                      <a:prstGeom prst="rect">
                        <a:avLst/>
                      </a:prstGeom>
                    </p:spPr>
                  </p:pic>
                </p:oleObj>
              </mc:Fallback>
            </mc:AlternateContent>
          </a:graphicData>
        </a:graphic>
      </p:graphicFrame>
    </p:spTree>
    <p:extLst>
      <p:ext uri="{BB962C8B-B14F-4D97-AF65-F5344CB8AC3E}">
        <p14:creationId xmlns:p14="http://schemas.microsoft.com/office/powerpoint/2010/main" val="2373557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91264" cy="6120680"/>
          </a:xfrm>
        </p:spPr>
        <p:txBody>
          <a:bodyPr/>
          <a:lstStyle/>
          <a:p>
            <a:pPr marL="0" indent="0" algn="ctr">
              <a:buNone/>
            </a:pPr>
            <a:r>
              <a:rPr lang="ru-RU" dirty="0" smtClean="0">
                <a:solidFill>
                  <a:schemeClr val="tx1"/>
                </a:solidFill>
              </a:rPr>
              <a:t>План работы над формированием читательской грамотности.</a:t>
            </a:r>
          </a:p>
          <a:p>
            <a:pPr marL="0" indent="0">
              <a:buNone/>
            </a:pPr>
            <a:r>
              <a:rPr lang="ru-RU" dirty="0" smtClean="0">
                <a:solidFill>
                  <a:schemeClr val="tx1"/>
                </a:solidFill>
              </a:rPr>
              <a:t>1.Продолжить работу над совершенствованием технической стороны чтения учащихся.</a:t>
            </a:r>
          </a:p>
          <a:p>
            <a:pPr marL="0" indent="0">
              <a:buNone/>
            </a:pPr>
            <a:r>
              <a:rPr lang="ru-RU" dirty="0" smtClean="0">
                <a:solidFill>
                  <a:schemeClr val="tx1"/>
                </a:solidFill>
              </a:rPr>
              <a:t>2. Систематизировать работу над развитием смыслового чтения ( зрительные диктанты, дополнительные занятия по пособию из серии «Смысловое чтение. </a:t>
            </a:r>
            <a:r>
              <a:rPr lang="ru-RU" dirty="0" err="1" smtClean="0">
                <a:solidFill>
                  <a:schemeClr val="tx1"/>
                </a:solidFill>
              </a:rPr>
              <a:t>Читаю.Понимаю.Узнаю</a:t>
            </a:r>
            <a:r>
              <a:rPr lang="ru-RU" dirty="0" smtClean="0">
                <a:solidFill>
                  <a:schemeClr val="tx1"/>
                </a:solidFill>
              </a:rPr>
              <a:t>.»)</a:t>
            </a:r>
            <a:endParaRPr lang="ru-RU" dirty="0">
              <a:solidFill>
                <a:schemeClr val="tx1"/>
              </a:solidFill>
            </a:endParaRPr>
          </a:p>
        </p:txBody>
      </p:sp>
    </p:spTree>
    <p:extLst>
      <p:ext uri="{BB962C8B-B14F-4D97-AF65-F5344CB8AC3E}">
        <p14:creationId xmlns:p14="http://schemas.microsoft.com/office/powerpoint/2010/main" val="3392443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lstStyle/>
          <a:p>
            <a:pPr algn="l"/>
            <a:r>
              <a:rPr lang="ru-RU" sz="3200" b="1" dirty="0" smtClean="0">
                <a:solidFill>
                  <a:schemeClr val="tx2"/>
                </a:solidFill>
              </a:rPr>
              <a:t/>
            </a:r>
            <a:br>
              <a:rPr lang="ru-RU" sz="3200" b="1" dirty="0" smtClean="0">
                <a:solidFill>
                  <a:schemeClr val="tx2"/>
                </a:solidFill>
              </a:rPr>
            </a:br>
            <a:r>
              <a:rPr lang="ru-RU" sz="3200" b="1" dirty="0" smtClean="0">
                <a:solidFill>
                  <a:schemeClr val="tx2"/>
                </a:solidFill>
              </a:rPr>
              <a:t>Частота занятий 1 раз в 2 недели в течение учебного года</a:t>
            </a:r>
            <a:endParaRPr lang="ru-RU" sz="3200" b="1" dirty="0">
              <a:solidFill>
                <a:schemeClr val="tx2"/>
              </a:solidFill>
            </a:endParaRPr>
          </a:p>
        </p:txBody>
      </p:sp>
      <p:pic>
        <p:nvPicPr>
          <p:cNvPr id="5122" name="Picture 2" descr="C:\Users\Лена\Documents\2020 учебный год\Мастер класс\img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1659" y="2276475"/>
            <a:ext cx="6859132" cy="384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85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91264" cy="5649491"/>
          </a:xfrm>
        </p:spPr>
        <p:txBody>
          <a:bodyPr/>
          <a:lstStyle/>
          <a:p>
            <a:pPr marL="0" indent="0">
              <a:buNone/>
            </a:pPr>
            <a:endParaRPr lang="ru-RU" sz="6000" dirty="0" smtClean="0">
              <a:latin typeface="Times New Roman"/>
              <a:ea typeface="Times New Roman"/>
            </a:endParaRPr>
          </a:p>
          <a:p>
            <a:pPr marL="0" indent="0">
              <a:buNone/>
            </a:pPr>
            <a:r>
              <a:rPr lang="ru-RU" sz="6000" dirty="0" smtClean="0">
                <a:latin typeface="Times New Roman"/>
                <a:ea typeface="Times New Roman"/>
              </a:rPr>
              <a:t>«</a:t>
            </a:r>
            <a:r>
              <a:rPr lang="ru-RU" sz="6000" dirty="0">
                <a:latin typeface="Times New Roman"/>
                <a:ea typeface="Times New Roman"/>
              </a:rPr>
              <a:t>Читать и не понимать — то же, что совсем не читать</a:t>
            </a:r>
            <a:r>
              <a:rPr lang="ru-RU" sz="6000" dirty="0" smtClean="0">
                <a:latin typeface="Times New Roman"/>
                <a:ea typeface="Times New Roman"/>
              </a:rPr>
              <a:t>». ( Я. Каменский)</a:t>
            </a:r>
            <a:endParaRPr lang="ru-RU" sz="6000" dirty="0"/>
          </a:p>
        </p:txBody>
      </p:sp>
    </p:spTree>
    <p:extLst>
      <p:ext uri="{BB962C8B-B14F-4D97-AF65-F5344CB8AC3E}">
        <p14:creationId xmlns:p14="http://schemas.microsoft.com/office/powerpoint/2010/main" val="2802356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8674" name="Picture 2" descr="C:\Users\Татьяна\Desktop\031.jpg"/>
          <p:cNvPicPr>
            <a:picLocks noGrp="1" noChangeAspect="1" noChangeArrowheads="1"/>
          </p:cNvPicPr>
          <p:nvPr>
            <p:ph idx="1"/>
          </p:nvPr>
        </p:nvPicPr>
        <p:blipFill>
          <a:blip r:embed="rId2"/>
          <a:srcRect/>
          <a:stretch>
            <a:fillRect/>
          </a:stretch>
        </p:blipFill>
        <p:spPr bwMode="auto">
          <a:xfrm>
            <a:off x="142845" y="285728"/>
            <a:ext cx="8858312" cy="64294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lstStyle/>
          <a:p>
            <a:r>
              <a:rPr lang="ru-RU" dirty="0" smtClean="0"/>
              <a:t>Проблемы</a:t>
            </a:r>
            <a:endParaRPr lang="ru-RU" dirty="0"/>
          </a:p>
        </p:txBody>
      </p:sp>
      <p:sp>
        <p:nvSpPr>
          <p:cNvPr id="3" name="Объект 2"/>
          <p:cNvSpPr>
            <a:spLocks noGrp="1"/>
          </p:cNvSpPr>
          <p:nvPr>
            <p:ph idx="1"/>
          </p:nvPr>
        </p:nvSpPr>
        <p:spPr/>
        <p:txBody>
          <a:bodyPr/>
          <a:lstStyle/>
          <a:p>
            <a:pPr lvl="0" algn="just">
              <a:buFont typeface="Wingdings" pitchFamily="2" charset="2"/>
              <a:buChar char="Ø"/>
            </a:pPr>
            <a:r>
              <a:rPr lang="ru-RU" sz="3600" dirty="0">
                <a:solidFill>
                  <a:prstClr val="black"/>
                </a:solidFill>
                <a:latin typeface="Times New Roman" pitchFamily="18" charset="0"/>
                <a:cs typeface="Times New Roman" pitchFamily="18" charset="0"/>
              </a:rPr>
              <a:t>дети имеют низкую скорость чтения;</a:t>
            </a:r>
          </a:p>
          <a:p>
            <a:pPr lvl="0" algn="just">
              <a:buFont typeface="Wingdings" pitchFamily="2" charset="2"/>
              <a:buChar char="Ø"/>
            </a:pPr>
            <a:r>
              <a:rPr lang="ru-RU" sz="3600" dirty="0">
                <a:solidFill>
                  <a:prstClr val="black"/>
                </a:solidFill>
                <a:latin typeface="Times New Roman" pitchFamily="18" charset="0"/>
                <a:cs typeface="Times New Roman" pitchFamily="18" charset="0"/>
              </a:rPr>
              <a:t> не понимают смысла прочитанного;</a:t>
            </a:r>
          </a:p>
          <a:p>
            <a:pPr lvl="0" algn="just">
              <a:buFont typeface="Wingdings" pitchFamily="2" charset="2"/>
              <a:buChar char="Ø"/>
            </a:pPr>
            <a:r>
              <a:rPr lang="ru-RU" sz="3600" dirty="0">
                <a:solidFill>
                  <a:prstClr val="black"/>
                </a:solidFill>
                <a:latin typeface="Times New Roman" pitchFamily="18" charset="0"/>
                <a:cs typeface="Times New Roman" pitchFamily="18" charset="0"/>
              </a:rPr>
              <a:t>не могут извлечь необходимую информацию из предложенного текста;</a:t>
            </a:r>
          </a:p>
          <a:p>
            <a:pPr lvl="0" algn="just">
              <a:buFont typeface="Wingdings" pitchFamily="2" charset="2"/>
              <a:buChar char="Ø"/>
            </a:pPr>
            <a:r>
              <a:rPr lang="ru-RU" sz="3600" dirty="0">
                <a:solidFill>
                  <a:prstClr val="black"/>
                </a:solidFill>
                <a:latin typeface="Times New Roman" pitchFamily="18" charset="0"/>
                <a:cs typeface="Times New Roman" pitchFamily="18" charset="0"/>
              </a:rPr>
              <a:t>затрудняются кратко пересказать содержание;</a:t>
            </a:r>
          </a:p>
          <a:p>
            <a:endParaRPr lang="ru-RU" dirty="0"/>
          </a:p>
        </p:txBody>
      </p:sp>
    </p:spTree>
    <p:extLst>
      <p:ext uri="{BB962C8B-B14F-4D97-AF65-F5344CB8AC3E}">
        <p14:creationId xmlns:p14="http://schemas.microsoft.com/office/powerpoint/2010/main" val="2886712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91264" cy="1080120"/>
          </a:xfrm>
        </p:spPr>
        <p:txBody>
          <a:bodyPr/>
          <a:lstStyle/>
          <a:p>
            <a:r>
              <a:rPr lang="ru-RU" dirty="0" smtClean="0">
                <a:solidFill>
                  <a:schemeClr val="tx1"/>
                </a:solidFill>
                <a:latin typeface="Times New Roman" pitchFamily="18" charset="0"/>
                <a:cs typeface="Times New Roman" pitchFamily="18" charset="0"/>
              </a:rPr>
              <a:t>Формирование у обучающихся полноценного навыка смыслового чтения</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3068960"/>
            <a:ext cx="8147248" cy="3217560"/>
          </a:xfrm>
        </p:spPr>
        <p:txBody>
          <a:bodyPr/>
          <a:lstStyle/>
          <a:p>
            <a:pPr marL="0" indent="0">
              <a:buNone/>
            </a:pPr>
            <a:r>
              <a:rPr lang="ru-RU" sz="4000" b="1" dirty="0" smtClean="0">
                <a:solidFill>
                  <a:schemeClr val="tx1"/>
                </a:solidFill>
                <a:latin typeface="Times New Roman" pitchFamily="18" charset="0"/>
                <a:cs typeface="Times New Roman" pitchFamily="18" charset="0"/>
              </a:rPr>
              <a:t>Чтение</a:t>
            </a:r>
          </a:p>
          <a:p>
            <a:pPr marL="0" indent="0">
              <a:buNone/>
            </a:pPr>
            <a:r>
              <a:rPr lang="ru-RU" sz="4000" b="1" dirty="0" smtClean="0">
                <a:solidFill>
                  <a:schemeClr val="tx1"/>
                </a:solidFill>
                <a:latin typeface="Times New Roman" pitchFamily="18" charset="0"/>
                <a:cs typeface="Times New Roman" pitchFamily="18" charset="0"/>
              </a:rPr>
              <a:t>Понимание</a:t>
            </a:r>
          </a:p>
          <a:p>
            <a:pPr marL="0" indent="0">
              <a:buNone/>
            </a:pPr>
            <a:r>
              <a:rPr lang="ru-RU" sz="4000" b="1" dirty="0" smtClean="0">
                <a:solidFill>
                  <a:schemeClr val="tx1"/>
                </a:solidFill>
                <a:latin typeface="Times New Roman" pitchFamily="18" charset="0"/>
                <a:cs typeface="Times New Roman" pitchFamily="18" charset="0"/>
              </a:rPr>
              <a:t>Оценка и интерпретация текстов</a:t>
            </a:r>
            <a:endParaRPr lang="ru-RU" sz="4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dirty="0" smtClean="0"/>
              <a:t>Чтение</a:t>
            </a:r>
            <a:endParaRPr lang="ru-RU" sz="6000" dirty="0"/>
          </a:p>
        </p:txBody>
      </p:sp>
      <p:sp>
        <p:nvSpPr>
          <p:cNvPr id="3" name="Содержимое 2"/>
          <p:cNvSpPr>
            <a:spLocks noGrp="1"/>
          </p:cNvSpPr>
          <p:nvPr>
            <p:ph idx="1"/>
          </p:nvPr>
        </p:nvSpPr>
        <p:spPr/>
        <p:txBody>
          <a:bodyPr/>
          <a:lstStyle/>
          <a:p>
            <a:pPr>
              <a:buFont typeface="Wingdings" pitchFamily="2" charset="2"/>
              <a:buChar char="§"/>
            </a:pPr>
            <a:r>
              <a:rPr lang="ru-RU" sz="6000" dirty="0" smtClean="0">
                <a:latin typeface="Times New Roman" pitchFamily="18" charset="0"/>
                <a:cs typeface="Times New Roman" pitchFamily="18" charset="0"/>
              </a:rPr>
              <a:t>Техническая сторона</a:t>
            </a:r>
          </a:p>
          <a:p>
            <a:pPr>
              <a:buFont typeface="Wingdings" pitchFamily="2" charset="2"/>
              <a:buChar char="§"/>
            </a:pPr>
            <a:r>
              <a:rPr lang="ru-RU" sz="6000" dirty="0" smtClean="0">
                <a:latin typeface="Times New Roman" pitchFamily="18" charset="0"/>
                <a:cs typeface="Times New Roman" pitchFamily="18" charset="0"/>
              </a:rPr>
              <a:t>Смысловая сторона </a:t>
            </a:r>
            <a:endParaRPr lang="ru-RU"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917596"/>
          </a:xfrm>
        </p:spPr>
        <p:txBody>
          <a:bodyPr/>
          <a:lstStyle/>
          <a:p>
            <a:r>
              <a:rPr lang="ru-RU" sz="3600" b="1" dirty="0" smtClean="0">
                <a:solidFill>
                  <a:srgbClr val="FFC000"/>
                </a:solidFill>
              </a:rPr>
              <a:t>Отработка технической стороны чтения</a:t>
            </a:r>
            <a:endParaRPr lang="ru-RU" sz="3600" b="1" dirty="0">
              <a:solidFill>
                <a:srgbClr val="FFC000"/>
              </a:solidFill>
            </a:endParaRPr>
          </a:p>
        </p:txBody>
      </p:sp>
      <p:sp>
        <p:nvSpPr>
          <p:cNvPr id="3" name="Содержимое 2"/>
          <p:cNvSpPr>
            <a:spLocks noGrp="1"/>
          </p:cNvSpPr>
          <p:nvPr>
            <p:ph idx="1"/>
          </p:nvPr>
        </p:nvSpPr>
        <p:spPr>
          <a:xfrm>
            <a:off x="457200" y="1772816"/>
            <a:ext cx="8075240" cy="4353347"/>
          </a:xfrm>
        </p:spPr>
        <p:txBody>
          <a:bodyPr/>
          <a:lstStyle/>
          <a:p>
            <a:pPr marL="514350" indent="-514350">
              <a:buAutoNum type="arabicPeriod"/>
            </a:pPr>
            <a:r>
              <a:rPr lang="ru-RU" sz="2400" dirty="0" smtClean="0"/>
              <a:t>«Жужжащее чтение»</a:t>
            </a:r>
          </a:p>
          <a:p>
            <a:pPr marL="514350" indent="-514350">
              <a:buAutoNum type="arabicPeriod"/>
            </a:pPr>
            <a:r>
              <a:rPr lang="ru-RU" sz="2400" dirty="0" smtClean="0"/>
              <a:t>«</a:t>
            </a:r>
            <a:r>
              <a:rPr lang="ru-RU" sz="2400" dirty="0" err="1" smtClean="0"/>
              <a:t>Ежеурочные</a:t>
            </a:r>
            <a:r>
              <a:rPr lang="ru-RU" sz="2400" dirty="0" smtClean="0"/>
              <a:t> пятиминутки»</a:t>
            </a:r>
          </a:p>
          <a:p>
            <a:pPr marL="514350" indent="-514350">
              <a:buAutoNum type="arabicPeriod"/>
            </a:pPr>
            <a:r>
              <a:rPr lang="ru-RU" sz="2400" dirty="0" smtClean="0"/>
              <a:t>«Многократное чтение, чтение в темпе скороговорки, выразительное чтение с переходом на незнакомую часть»</a:t>
            </a:r>
          </a:p>
          <a:p>
            <a:pPr marL="514350" indent="-514350">
              <a:buAutoNum type="arabicPeriod"/>
            </a:pPr>
            <a:r>
              <a:rPr lang="ru-RU" sz="2400" dirty="0" smtClean="0"/>
              <a:t>Чтение с одного и того же слова, предложения с разной интонацией</a:t>
            </a:r>
          </a:p>
          <a:p>
            <a:pPr marL="514350" indent="-514350">
              <a:buAutoNum type="arabicPeriod"/>
            </a:pPr>
            <a:r>
              <a:rPr lang="ru-RU" sz="2400" dirty="0" smtClean="0"/>
              <a:t>Чтение по цепочке</a:t>
            </a:r>
          </a:p>
          <a:p>
            <a:pPr marL="514350" indent="-514350">
              <a:buAutoNum type="arabicPeriod"/>
            </a:pPr>
            <a:r>
              <a:rPr lang="ru-RU" sz="2400" dirty="0" smtClean="0"/>
              <a:t>Чтение по ролям</a:t>
            </a:r>
          </a:p>
          <a:p>
            <a:pPr marL="514350" indent="-514350">
              <a:buAutoNum type="arabicPeriod"/>
            </a:pPr>
            <a:r>
              <a:rPr lang="ru-RU" sz="2400" dirty="0" smtClean="0"/>
              <a:t>Систематический замер и </a:t>
            </a:r>
            <a:r>
              <a:rPr lang="ru-RU" sz="2400" dirty="0" err="1" smtClean="0"/>
              <a:t>самозамер</a:t>
            </a:r>
            <a:r>
              <a:rPr lang="ru-RU" sz="2400" dirty="0" smtClean="0"/>
              <a:t> техники чтения.</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a:ln>
            <a:solidFill>
              <a:schemeClr val="tx1"/>
            </a:solidFill>
          </a:ln>
        </p:spPr>
        <p:txBody>
          <a:bodyPr/>
          <a:lstStyle/>
          <a:p>
            <a:pPr marL="514350" lvl="0" indent="-514350">
              <a:spcBef>
                <a:spcPct val="20000"/>
              </a:spcBef>
            </a:pPr>
            <a:r>
              <a:rPr lang="ru-RU" dirty="0" smtClean="0"/>
              <a:t>Упражнения</a:t>
            </a:r>
            <a:endParaRPr lang="ru-RU" dirty="0"/>
          </a:p>
        </p:txBody>
      </p:sp>
      <p:sp>
        <p:nvSpPr>
          <p:cNvPr id="3" name="Объект 2"/>
          <p:cNvSpPr>
            <a:spLocks noGrp="1"/>
          </p:cNvSpPr>
          <p:nvPr>
            <p:ph idx="1"/>
          </p:nvPr>
        </p:nvSpPr>
        <p:spPr>
          <a:xfrm>
            <a:off x="457200" y="2060848"/>
            <a:ext cx="8229600" cy="4065315"/>
          </a:xfrm>
          <a:ln>
            <a:solidFill>
              <a:schemeClr val="tx1"/>
            </a:solidFill>
          </a:ln>
        </p:spPr>
        <p:txBody>
          <a:bodyPr/>
          <a:lstStyle/>
          <a:p>
            <a:pPr>
              <a:spcAft>
                <a:spcPts val="0"/>
              </a:spcAft>
            </a:pPr>
            <a:r>
              <a:rPr lang="ru-RU" sz="4000" dirty="0">
                <a:solidFill>
                  <a:schemeClr val="tx2"/>
                </a:solidFill>
                <a:ea typeface="+mj-ea"/>
                <a:cs typeface="+mj-cs"/>
              </a:rPr>
              <a:t>«Многократное чтение, чтение в темпе скороговорки, выразительное чтение с переходом на незнакомую часть»</a:t>
            </a:r>
            <a:br>
              <a:rPr lang="ru-RU" sz="4000" dirty="0">
                <a:solidFill>
                  <a:schemeClr val="tx2"/>
                </a:solidFill>
                <a:ea typeface="+mj-ea"/>
                <a:cs typeface="+mj-cs"/>
              </a:rPr>
            </a:br>
            <a:r>
              <a:rPr lang="ru-RU" sz="2400" dirty="0">
                <a:solidFill>
                  <a:schemeClr val="tx1"/>
                </a:solidFill>
                <a:latin typeface="Times New Roman"/>
                <a:ea typeface="Times New Roman"/>
              </a:rPr>
              <a:t>Все 3 упражнения проводятся коллективно. Читают одновременно все ученики.(Каждый в своём темпе). Читают вполголоса, чтобы не мешать товарищам.</a:t>
            </a:r>
          </a:p>
          <a:p>
            <a:endParaRPr lang="ru-RU" sz="4000" dirty="0">
              <a:solidFill>
                <a:schemeClr val="tx2"/>
              </a:solidFill>
            </a:endParaRPr>
          </a:p>
        </p:txBody>
      </p:sp>
    </p:spTree>
    <p:extLst>
      <p:ext uri="{BB962C8B-B14F-4D97-AF65-F5344CB8AC3E}">
        <p14:creationId xmlns:p14="http://schemas.microsoft.com/office/powerpoint/2010/main" val="3399364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lstStyle/>
          <a:p>
            <a:r>
              <a:rPr lang="ru-RU" sz="4000" dirty="0" smtClean="0">
                <a:solidFill>
                  <a:srgbClr val="1F497D"/>
                </a:solidFill>
                <a:ea typeface="+mn-ea"/>
                <a:cs typeface="+mn-cs"/>
              </a:rPr>
              <a:t>1)Многократное </a:t>
            </a:r>
            <a:r>
              <a:rPr lang="ru-RU" sz="4000" dirty="0">
                <a:solidFill>
                  <a:srgbClr val="1F497D"/>
                </a:solidFill>
                <a:ea typeface="+mn-ea"/>
                <a:cs typeface="+mn-cs"/>
              </a:rPr>
              <a:t>чтение</a:t>
            </a:r>
            <a:endParaRPr lang="ru-RU" dirty="0"/>
          </a:p>
        </p:txBody>
      </p:sp>
      <p:sp>
        <p:nvSpPr>
          <p:cNvPr id="3" name="Объект 2"/>
          <p:cNvSpPr>
            <a:spLocks noGrp="1"/>
          </p:cNvSpPr>
          <p:nvPr>
            <p:ph idx="1"/>
          </p:nvPr>
        </p:nvSpPr>
        <p:spPr/>
        <p:txBody>
          <a:bodyPr/>
          <a:lstStyle/>
          <a:p>
            <a:r>
              <a:rPr lang="ru-RU" sz="2400" dirty="0">
                <a:solidFill>
                  <a:schemeClr val="tx1"/>
                </a:solidFill>
                <a:latin typeface="Times New Roman"/>
                <a:ea typeface="Times New Roman"/>
              </a:rPr>
              <a:t>После того, как начало нового рассказа прочитано учителем и осознано, осмыслено детьми, учитель предлагает начать чтение всем одновременно и продолжать его в течение 1 минуты. По истечении 1 минуты каждый ученик замечает, до какого слова он уже дочитал. Затем следует повторное чтение этого же отрывка текста. При этом ребёнок опять замечает, до какого слова он прочитал. Сравнивает результаты. Естественно, что во второй раз он прочитал на несколько слов больше. Увеличение темпа чтения вызывает положительные эмоции у детей, им хочется читать ещё раз</a:t>
            </a:r>
            <a:endParaRPr lang="ru-RU" sz="2400" dirty="0">
              <a:solidFill>
                <a:schemeClr val="tx1"/>
              </a:solidFill>
            </a:endParaRPr>
          </a:p>
        </p:txBody>
      </p:sp>
    </p:spTree>
    <p:extLst>
      <p:ext uri="{BB962C8B-B14F-4D97-AF65-F5344CB8AC3E}">
        <p14:creationId xmlns:p14="http://schemas.microsoft.com/office/powerpoint/2010/main" val="3847619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lstStyle/>
          <a:p>
            <a:r>
              <a:rPr lang="ru-RU" dirty="0" smtClean="0"/>
              <a:t>2)</a:t>
            </a:r>
            <a:r>
              <a:rPr lang="ru-RU" sz="4000" dirty="0">
                <a:solidFill>
                  <a:srgbClr val="1F497D"/>
                </a:solidFill>
                <a:ea typeface="+mn-ea"/>
                <a:cs typeface="+mn-cs"/>
              </a:rPr>
              <a:t> </a:t>
            </a:r>
            <a:r>
              <a:rPr lang="ru-RU" sz="4000" dirty="0" smtClean="0">
                <a:solidFill>
                  <a:srgbClr val="1F497D"/>
                </a:solidFill>
                <a:ea typeface="+mn-ea"/>
                <a:cs typeface="+mn-cs"/>
              </a:rPr>
              <a:t>Чтение </a:t>
            </a:r>
            <a:r>
              <a:rPr lang="ru-RU" sz="4000" dirty="0">
                <a:solidFill>
                  <a:srgbClr val="1F497D"/>
                </a:solidFill>
                <a:ea typeface="+mn-ea"/>
                <a:cs typeface="+mn-cs"/>
              </a:rPr>
              <a:t>в темпе скороговорки</a:t>
            </a:r>
            <a:endParaRPr lang="ru-RU" dirty="0"/>
          </a:p>
        </p:txBody>
      </p:sp>
      <p:sp>
        <p:nvSpPr>
          <p:cNvPr id="3" name="Объект 2"/>
          <p:cNvSpPr>
            <a:spLocks noGrp="1"/>
          </p:cNvSpPr>
          <p:nvPr>
            <p:ph idx="1"/>
          </p:nvPr>
        </p:nvSpPr>
        <p:spPr/>
        <p:txBody>
          <a:bodyPr/>
          <a:lstStyle/>
          <a:p>
            <a:pPr>
              <a:spcAft>
                <a:spcPts val="0"/>
              </a:spcAft>
            </a:pPr>
            <a:r>
              <a:rPr lang="ru-RU" sz="2400" dirty="0">
                <a:solidFill>
                  <a:schemeClr val="tx1"/>
                </a:solidFill>
                <a:latin typeface="Times New Roman"/>
                <a:ea typeface="Times New Roman"/>
              </a:rPr>
              <a:t>При чтении в темпе скороговорки не следует нацеливать на выразительность чтения. Нельзя ставить две взаимоисключающие друг друга задачи. Это упражнение предназначено только для развития артикуляционного аппарата, поэтому требования к выразительности чтения здесь понижены, но зато повышены требования к чёткости прочтения окончания слов.</a:t>
            </a:r>
          </a:p>
          <a:p>
            <a:r>
              <a:rPr lang="ru-RU" sz="2400" dirty="0">
                <a:solidFill>
                  <a:schemeClr val="tx1"/>
                </a:solidFill>
                <a:latin typeface="Times New Roman"/>
                <a:ea typeface="Times New Roman"/>
              </a:rPr>
              <a:t>Окончания слов не должны «проглатываться» детьми, они должны чётко проговариваться. Упражнение длится не более 30секунд.Затем останавливаем детей и начинаем третье упражнение.</a:t>
            </a:r>
            <a:endParaRPr lang="ru-RU" sz="2400" dirty="0">
              <a:solidFill>
                <a:schemeClr val="tx1"/>
              </a:solidFill>
            </a:endParaRPr>
          </a:p>
        </p:txBody>
      </p:sp>
    </p:spTree>
    <p:extLst>
      <p:ext uri="{BB962C8B-B14F-4D97-AF65-F5344CB8AC3E}">
        <p14:creationId xmlns:p14="http://schemas.microsoft.com/office/powerpoint/2010/main" val="1456503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Другая 80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0070C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1228</Words>
  <Application>Microsoft Office PowerPoint</Application>
  <PresentationFormat>Экран (4:3)</PresentationFormat>
  <Paragraphs>150</Paragraphs>
  <Slides>27</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36" baseType="lpstr">
      <vt:lpstr>Arial</vt:lpstr>
      <vt:lpstr>MS Gothic</vt:lpstr>
      <vt:lpstr>Calibri</vt:lpstr>
      <vt:lpstr>Comic Sans MS</vt:lpstr>
      <vt:lpstr>Wingdings</vt:lpstr>
      <vt:lpstr>Aharoni</vt:lpstr>
      <vt:lpstr>Times New Roman</vt:lpstr>
      <vt:lpstr>1_Тема Office</vt:lpstr>
      <vt:lpstr>Документ</vt:lpstr>
      <vt:lpstr>Презентация PowerPoint</vt:lpstr>
      <vt:lpstr> Что такое читательская грамотность</vt:lpstr>
      <vt:lpstr>Проблемы</vt:lpstr>
      <vt:lpstr>Формирование у обучающихся полноценного навыка смыслового чтения </vt:lpstr>
      <vt:lpstr>Чтение</vt:lpstr>
      <vt:lpstr>Отработка технической стороны чтения</vt:lpstr>
      <vt:lpstr>Упражнения</vt:lpstr>
      <vt:lpstr>1)Многократное чтение</vt:lpstr>
      <vt:lpstr>2) Чтение в темпе скороговорки</vt:lpstr>
      <vt:lpstr>3) Выразительное чтение с переходом на незнакомую часть</vt:lpstr>
      <vt:lpstr>Отработка смысловой стороны  чтения</vt:lpstr>
      <vt:lpstr>«Зрительные диктанты» профессора И.Т. Федоренко </vt:lpstr>
      <vt:lpstr>Набор №1</vt:lpstr>
      <vt:lpstr>Работа с текстами и словами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Тест на оценку сформированности навыков чтения (познавательные УУД) из  методического комплекса «Прогноз и профилактика проблем обучения в 3-6 классах» Л.А. Ясюковой) Тест проводиться однократно </vt:lpstr>
      <vt:lpstr>Презентация PowerPoint</vt:lpstr>
      <vt:lpstr>Презентация PowerPoint</vt:lpstr>
      <vt:lpstr>Презентация PowerPoint</vt:lpstr>
      <vt:lpstr> Частота занятий 1 раз в 2 недели в течение учебного года</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Рамки</dc:title>
  <dc:creator>Фокина Лидия Петровна</dc:creator>
  <cp:keywords>Шаблон презентации</cp:keywords>
  <cp:lastModifiedBy>User</cp:lastModifiedBy>
  <cp:revision>101</cp:revision>
  <dcterms:created xsi:type="dcterms:W3CDTF">2014-07-06T18:18:01Z</dcterms:created>
  <dcterms:modified xsi:type="dcterms:W3CDTF">2020-11-13T12:31:02Z</dcterms:modified>
</cp:coreProperties>
</file>