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6" d="100"/>
          <a:sy n="56" d="100"/>
        </p:scale>
        <p:origin x="-151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6/19/2021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6/19/2021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https://ds03.infourok.ru/uploads/ex/05e9/00031328-7b7ef23d/img9.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193" name="Rectangle 1"/>
          <p:cNvSpPr>
            <a:spLocks noChangeArrowheads="1"/>
          </p:cNvSpPr>
          <p:nvPr/>
        </p:nvSpPr>
        <p:spPr bwMode="auto">
          <a:xfrm>
            <a:off x="2590800" y="304800"/>
            <a:ext cx="6019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«Ақмола облысы білім басқармасының  Жарқайың ауданы бойынша білім бөлімі Пятигор ауылының жалпы орта білім беретін мектебі» КММ</a:t>
            </a:r>
            <a:endParaRPr kumimoji="0" lang="kk-KZ" sz="1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8194" name="Rectangle 2"/>
          <p:cNvSpPr>
            <a:spLocks noChangeArrowheads="1"/>
          </p:cNvSpPr>
          <p:nvPr/>
        </p:nvSpPr>
        <p:spPr bwMode="auto">
          <a:xfrm>
            <a:off x="2819400" y="1143000"/>
            <a:ext cx="4932377" cy="707886"/>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Қазақ тілі пәні бойынша тілдік ауысым </a:t>
            </a:r>
            <a:r>
              <a:rPr lang="kk-KZ" sz="2000" b="1" dirty="0" smtClean="0">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14.06.2021- 18.06.2021ж.</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a:srcRect/>
          <a:stretch>
            <a:fillRect/>
          </a:stretch>
        </p:blipFill>
        <p:spPr bwMode="auto">
          <a:xfrm>
            <a:off x="381000" y="381000"/>
            <a:ext cx="1487054" cy="1524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Прямоугольник 5"/>
          <p:cNvSpPr/>
          <p:nvPr/>
        </p:nvSpPr>
        <p:spPr>
          <a:xfrm>
            <a:off x="304800" y="2819400"/>
            <a:ext cx="8382000" cy="2862322"/>
          </a:xfrm>
          <a:prstGeom prst="rect">
            <a:avLst/>
          </a:prstGeom>
        </p:spPr>
        <p:txBody>
          <a:bodyPr wrap="square">
            <a:spAutoFit/>
          </a:bodyPr>
          <a:lstStyle/>
          <a:p>
            <a:r>
              <a:rPr lang="ru-RU" b="1" i="1" dirty="0" smtClean="0">
                <a:solidFill>
                  <a:srgbClr val="00B050"/>
                </a:solidFill>
                <a:latin typeface="Times New Roman" pitchFamily="18" charset="0"/>
                <a:cs typeface="Times New Roman" pitchFamily="18" charset="0"/>
              </a:rPr>
              <a:t> </a:t>
            </a:r>
            <a:r>
              <a:rPr lang="ru-RU" b="1" i="1" u="sng" dirty="0" err="1" smtClean="0">
                <a:solidFill>
                  <a:srgbClr val="00B050"/>
                </a:solidFill>
                <a:latin typeface="Times New Roman" pitchFamily="18" charset="0"/>
                <a:cs typeface="Times New Roman" pitchFamily="18" charset="0"/>
              </a:rPr>
              <a:t>М</a:t>
            </a:r>
            <a:r>
              <a:rPr lang="ru-RU" b="1" i="1" u="sng" dirty="0" err="1" smtClean="0">
                <a:solidFill>
                  <a:srgbClr val="00B050"/>
                </a:solidFill>
                <a:latin typeface="Times New Roman" pitchFamily="18" charset="0"/>
                <a:cs typeface="Times New Roman" pitchFamily="18" charset="0"/>
              </a:rPr>
              <a:t>ақсаты</a:t>
            </a:r>
            <a:r>
              <a:rPr lang="ru-RU" b="1" i="1" dirty="0" err="1" smtClean="0">
                <a:solidFill>
                  <a:srgbClr val="00B050"/>
                </a:solidFill>
                <a:latin typeface="Times New Roman" pitchFamily="18" charset="0"/>
                <a:cs typeface="Times New Roman" pitchFamily="18" charset="0"/>
              </a:rPr>
              <a:t>:</a:t>
            </a:r>
            <a:endParaRPr lang="ru-RU" b="1" i="1" dirty="0" smtClean="0">
              <a:solidFill>
                <a:srgbClr val="00B050"/>
              </a:solidFill>
              <a:latin typeface="Times New Roman" pitchFamily="18" charset="0"/>
              <a:cs typeface="Times New Roman" pitchFamily="18" charset="0"/>
            </a:endParaRPr>
          </a:p>
          <a:p>
            <a:r>
              <a:rPr lang="ru-RU" b="1" i="1" dirty="0" err="1" smtClean="0">
                <a:latin typeface="Times New Roman" pitchFamily="18" charset="0"/>
                <a:cs typeface="Times New Roman" pitchFamily="18" charset="0"/>
              </a:rPr>
              <a:t>қ</a:t>
            </a:r>
            <a:r>
              <a:rPr lang="ru-RU" b="1" i="1" dirty="0" err="1" smtClean="0">
                <a:latin typeface="Times New Roman" pitchFamily="18" charset="0"/>
                <a:cs typeface="Times New Roman" pitchFamily="18" charset="0"/>
              </a:rPr>
              <a:t>азақ </a:t>
            </a:r>
            <a:r>
              <a:rPr lang="ru-RU" b="1" i="1" dirty="0" err="1" smtClean="0">
                <a:latin typeface="Times New Roman" pitchFamily="18" charset="0"/>
                <a:cs typeface="Times New Roman" pitchFamily="18" charset="0"/>
              </a:rPr>
              <a:t>тілін</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мәдениеттер қарым-қатынасының аспабы</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ретінде</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қолдану;</a:t>
            </a:r>
            <a:endParaRPr lang="ru-RU" b="1" i="1" dirty="0" smtClean="0">
              <a:latin typeface="Times New Roman" pitchFamily="18" charset="0"/>
              <a:cs typeface="Times New Roman" pitchFamily="18" charset="0"/>
            </a:endParaRPr>
          </a:p>
          <a:p>
            <a:r>
              <a:rPr lang="ru-RU" b="1" i="1" dirty="0" err="1" smtClean="0">
                <a:latin typeface="Times New Roman" pitchFamily="18" charset="0"/>
                <a:cs typeface="Times New Roman" pitchFamily="18" charset="0"/>
              </a:rPr>
              <a:t>оқушылардың тілдік</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қабілеттерін дамыту</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оқушылардың мәдениеттану </a:t>
            </a:r>
            <a:r>
              <a:rPr lang="ru-RU" b="1" i="1" dirty="0" smtClean="0">
                <a:latin typeface="Times New Roman" pitchFamily="18" charset="0"/>
                <a:cs typeface="Times New Roman" pitchFamily="18" charset="0"/>
              </a:rPr>
              <a:t>б</a:t>
            </a:r>
            <a:r>
              <a:rPr lang="en-US" b="1" i="1" dirty="0" err="1" smtClean="0">
                <a:latin typeface="Times New Roman" pitchFamily="18" charset="0"/>
                <a:cs typeface="Times New Roman" pitchFamily="18" charset="0"/>
              </a:rPr>
              <a:t>i</a:t>
            </a:r>
            <a:r>
              <a:rPr lang="ru-RU" b="1" i="1" dirty="0" smtClean="0">
                <a:latin typeface="Times New Roman" pitchFamily="18" charset="0"/>
                <a:cs typeface="Times New Roman" pitchFamily="18" charset="0"/>
              </a:rPr>
              <a:t>л</a:t>
            </a:r>
            <a:r>
              <a:rPr lang="en-US" b="1" i="1" dirty="0" err="1" smtClean="0">
                <a:latin typeface="Times New Roman" pitchFamily="18" charset="0"/>
                <a:cs typeface="Times New Roman" pitchFamily="18" charset="0"/>
              </a:rPr>
              <a:t>i</a:t>
            </a:r>
            <a:r>
              <a:rPr lang="ru-RU" b="1" i="1" dirty="0" err="1" smtClean="0">
                <a:latin typeface="Times New Roman" pitchFamily="18" charset="0"/>
                <a:cs typeface="Times New Roman" pitchFamily="18" charset="0"/>
              </a:rPr>
              <a:t>мдер</a:t>
            </a:r>
            <a:r>
              <a:rPr lang="en-US" b="1" i="1" dirty="0" err="1" smtClean="0">
                <a:latin typeface="Times New Roman" pitchFamily="18" charset="0"/>
                <a:cs typeface="Times New Roman" pitchFamily="18" charset="0"/>
              </a:rPr>
              <a:t>i</a:t>
            </a:r>
            <a:r>
              <a:rPr lang="ru-RU" b="1" i="1" dirty="0" err="1" smtClean="0">
                <a:latin typeface="Times New Roman" pitchFamily="18" charset="0"/>
                <a:cs typeface="Times New Roman" pitchFamily="18" charset="0"/>
              </a:rPr>
              <a:t>н</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кеңейту  және мәдениет аралық  құзыреттілігін  құрастыруына мүмк</a:t>
            </a:r>
            <a:r>
              <a:rPr lang="en-US" b="1" i="1" dirty="0" err="1" smtClean="0">
                <a:latin typeface="Times New Roman" pitchFamily="18" charset="0"/>
                <a:cs typeface="Times New Roman" pitchFamily="18" charset="0"/>
              </a:rPr>
              <a:t>i</a:t>
            </a:r>
            <a:r>
              <a:rPr lang="ru-RU" b="1" i="1" dirty="0" err="1" smtClean="0">
                <a:latin typeface="Times New Roman" pitchFamily="18" charset="0"/>
                <a:cs typeface="Times New Roman" pitchFamily="18" charset="0"/>
              </a:rPr>
              <a:t>нд</a:t>
            </a:r>
            <a:r>
              <a:rPr lang="en-US" b="1" i="1" dirty="0" err="1" smtClean="0">
                <a:latin typeface="Times New Roman" pitchFamily="18" charset="0"/>
                <a:cs typeface="Times New Roman" pitchFamily="18" charset="0"/>
              </a:rPr>
              <a:t>i</a:t>
            </a:r>
            <a:r>
              <a:rPr lang="ru-RU" b="1" i="1" dirty="0" smtClean="0">
                <a:latin typeface="Times New Roman" pitchFamily="18" charset="0"/>
                <a:cs typeface="Times New Roman" pitchFamily="18" charset="0"/>
              </a:rPr>
              <a:t>к </a:t>
            </a:r>
            <a:r>
              <a:rPr lang="ru-RU" b="1" i="1" dirty="0" err="1" smtClean="0">
                <a:latin typeface="Times New Roman" pitchFamily="18" charset="0"/>
                <a:cs typeface="Times New Roman" pitchFamily="18" charset="0"/>
              </a:rPr>
              <a:t>туғызу</a:t>
            </a:r>
            <a:r>
              <a:rPr lang="ru-RU" b="1" i="1" dirty="0" smtClean="0">
                <a:latin typeface="Times New Roman" pitchFamily="18" charset="0"/>
                <a:cs typeface="Times New Roman" pitchFamily="18" charset="0"/>
              </a:rPr>
              <a:t>;</a:t>
            </a:r>
            <a:endParaRPr lang="ru-RU" b="1" i="1" dirty="0" smtClean="0">
              <a:latin typeface="Times New Roman" pitchFamily="18" charset="0"/>
              <a:cs typeface="Times New Roman" pitchFamily="18" charset="0"/>
            </a:endParaRPr>
          </a:p>
          <a:p>
            <a:r>
              <a:rPr lang="ru-RU" b="1" i="1" dirty="0" err="1" smtClean="0">
                <a:latin typeface="Times New Roman" pitchFamily="18" charset="0"/>
                <a:cs typeface="Times New Roman" pitchFamily="18" charset="0"/>
              </a:rPr>
              <a:t>тілге</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деген</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сүйспеншілігін арттыру</a:t>
            </a:r>
            <a:r>
              <a:rPr lang="ru-RU" b="1" i="1" dirty="0" smtClean="0">
                <a:latin typeface="Times New Roman" pitchFamily="18" charset="0"/>
                <a:cs typeface="Times New Roman" pitchFamily="18" charset="0"/>
              </a:rPr>
              <a:t>.</a:t>
            </a:r>
          </a:p>
          <a:p>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endParaRPr lang="ru-RU" b="1" i="1" dirty="0" smtClean="0">
              <a:latin typeface="Times New Roman" pitchFamily="18" charset="0"/>
              <a:cs typeface="Times New Roman" pitchFamily="18" charset="0"/>
            </a:endParaRPr>
          </a:p>
          <a:p>
            <a:r>
              <a:rPr lang="ru-RU" dirty="0" smtClean="0"/>
              <a:t/>
            </a:r>
            <a:br>
              <a:rPr lang="ru-RU" dirty="0" smtClean="0"/>
            </a:br>
            <a:endParaRPr lang="ru-RU" dirty="0"/>
          </a:p>
        </p:txBody>
      </p:sp>
      <p:sp>
        <p:nvSpPr>
          <p:cNvPr id="7" name="TextBox 6"/>
          <p:cNvSpPr txBox="1"/>
          <p:nvPr/>
        </p:nvSpPr>
        <p:spPr>
          <a:xfrm>
            <a:off x="304800" y="2209800"/>
            <a:ext cx="4547270" cy="307777"/>
          </a:xfrm>
          <a:prstGeom prst="rect">
            <a:avLst/>
          </a:prstGeom>
          <a:noFill/>
        </p:spPr>
        <p:txBody>
          <a:bodyPr wrap="none" rtlCol="0">
            <a:spAutoFit/>
          </a:bodyPr>
          <a:lstStyle/>
          <a:p>
            <a:r>
              <a:rPr lang="kk-KZ" sz="1400" dirty="0" smtClean="0">
                <a:solidFill>
                  <a:srgbClr val="002060"/>
                </a:solidFill>
                <a:latin typeface="Times New Roman" pitchFamily="18" charset="0"/>
                <a:cs typeface="Times New Roman" pitchFamily="18" charset="0"/>
              </a:rPr>
              <a:t>Қазақ тілі мен әдебиеті пәнінің мұғалімі: Нарботина З.К.</a:t>
            </a:r>
            <a:endParaRPr lang="ru-RU" sz="1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pic>
        <p:nvPicPr>
          <p:cNvPr id="7174" name="Picture 6" descr="https://ds03.infourok.ru/uploads/ex/05e9/00031328-7b7ef23d/img9.jpg"/>
          <p:cNvPicPr>
            <a:picLocks noChangeAspect="1" noChangeArrowheads="1"/>
          </p:cNvPicPr>
          <p:nvPr/>
        </p:nvPicPr>
        <p:blipFill>
          <a:blip r:embed="rId3" r:link="rId4" cstate="print"/>
          <a:srcRect/>
          <a:stretch>
            <a:fillRect/>
          </a:stretch>
        </p:blipFill>
        <p:spPr bwMode="auto">
          <a:xfrm>
            <a:off x="457200" y="4038600"/>
            <a:ext cx="3076575" cy="1466850"/>
          </a:xfrm>
          <a:prstGeom prst="rect">
            <a:avLst/>
          </a:prstGeom>
          <a:noFill/>
        </p:spPr>
      </p:pic>
      <p:sp>
        <p:nvSpPr>
          <p:cNvPr id="7177" name="Rectangle 9"/>
          <p:cNvSpPr>
            <a:spLocks noChangeArrowheads="1"/>
          </p:cNvSpPr>
          <p:nvPr/>
        </p:nvSpPr>
        <p:spPr bwMode="auto">
          <a:xfrm>
            <a:off x="0" y="192405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71625" algn="l"/>
              </a:tabLst>
            </a:pPr>
            <a:r>
              <a:rPr kumimoji="0" lang="kk-KZ" sz="10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9" name="Rectangle 11"/>
          <p:cNvSpPr>
            <a:spLocks noChangeArrowheads="1"/>
          </p:cNvSpPr>
          <p:nvPr/>
        </p:nvSpPr>
        <p:spPr bwMode="auto">
          <a:xfrm>
            <a:off x="304800" y="533400"/>
            <a:ext cx="88392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30238" algn="l"/>
                <a:tab pos="8096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күн. Өзім туралы.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Мақсаты:</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Балаға өзі туралы мәлімет, шағын әңгімені  құрастыруға айтуға білу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1-тапсырма. Диалогты толықтыр. Дополни  диалог.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Менің атым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_________________</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Мен_________________</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сыныпта</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оқимын.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Мен  _______________  жастамын.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Менің  __________,______,____________,________,________ бар.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2-тапсырма.Мәтінді оқы айт. Прочитай текст,расскажи</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 Мынау-мен. Менің басым, екі қолым, екі аяғым бар. Менің шашым, көзім бар. Мұрным, құлағым, аузым бар.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3-тапсырма</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 Тәуелдік жалғау меншіктілікті білдіреді, көбіне зат есімге жалғанады.</a:t>
            </a:r>
            <a:b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(Притяжательные окончания обозначают принадлежность, в основном присоединяются к именам существительным</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Мысалы</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менің кітаб+ым</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сенің кітаб+ың, оның кітаб+ы</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т.б.</a:t>
            </a:r>
            <a:b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Тәуелдік</a:t>
            </a:r>
            <a:r>
              <a:rPr kumimoji="0" lang="kk-KZ"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жалғау</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(притяжательные окончания)</a:t>
            </a: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2- тапсырмада тәуелдік жалғаудың астын сыз. Подчеркните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 pos="809625" algn="l"/>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rPr>
              <a:t>во 2-заданий притяжательные окончания.</a:t>
            </a:r>
            <a:endParaRPr kumimoji="0" lang="kk-KZ"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84" name="Rectangle 16"/>
          <p:cNvSpPr>
            <a:spLocks noChangeArrowheads="1"/>
          </p:cNvSpPr>
          <p:nvPr/>
        </p:nvSpPr>
        <p:spPr bwMode="auto">
          <a:xfrm>
            <a:off x="381000" y="5715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30238" algn="l"/>
                <a:tab pos="809625" algn="l"/>
              </a:tabLst>
            </a:pPr>
            <a:r>
              <a:rPr kumimoji="0" lang="kk-KZ" sz="1000" b="1" i="0" u="none" strike="noStrike" cap="none" normalizeH="0" baseline="0" dirty="0" smtClean="0">
                <a:ln>
                  <a:noFill/>
                </a:ln>
                <a:solidFill>
                  <a:schemeClr val="tx1"/>
                </a:solidFill>
                <a:effectLst/>
                <a:latin typeface="Arial" pitchFamily="34" charset="0"/>
                <a:cs typeface="Arial" pitchFamily="34" charset="0"/>
              </a:rPr>
              <a:t>4- тапсырма .Өзіңді тексер.Проверь себя.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8096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71625" algn="l"/>
              </a:tabLst>
            </a:pPr>
            <a:r>
              <a:rPr kumimoji="0" lang="kk-KZ" sz="1000" b="0" i="0" u="none" strike="noStrike" cap="none" normalizeH="0" baseline="0" dirty="0" smtClean="0">
                <a:ln>
                  <a:noFill/>
                </a:ln>
                <a:solidFill>
                  <a:schemeClr val="tx1"/>
                </a:solidFill>
                <a:effectLst/>
                <a:latin typeface="Arial" pitchFamily="34" charset="0"/>
                <a:cs typeface="Arial" pitchFamily="34" charset="0"/>
              </a:rPr>
              <a:t> Ң-Н	на... (хлеб)</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716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6" name="Rectangle 18"/>
          <p:cNvSpPr>
            <a:spLocks noChangeArrowheads="1"/>
          </p:cNvSpPr>
          <p:nvPr/>
        </p:nvSpPr>
        <p:spPr bwMode="auto">
          <a:xfrm>
            <a:off x="0" y="457200"/>
            <a:ext cx="36576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228725" algn="l"/>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287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87" name="Rectangle 19"/>
          <p:cNvSpPr>
            <a:spLocks noChangeArrowheads="1"/>
          </p:cNvSpPr>
          <p:nvPr/>
        </p:nvSpPr>
        <p:spPr bwMode="auto">
          <a:xfrm>
            <a:off x="3048000" y="5903893"/>
            <a:ext cx="4419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524000" algn="l"/>
              </a:tabLst>
            </a:pPr>
            <a:r>
              <a:rPr kumimoji="0" lang="kk-KZ" sz="1400" b="0" i="0" u="none" strike="noStrike" cap="none" normalizeH="0" baseline="0" dirty="0" smtClean="0">
                <a:ln>
                  <a:noFill/>
                </a:ln>
                <a:solidFill>
                  <a:schemeClr val="tx1"/>
                </a:solidFill>
                <a:effectLst/>
                <a:latin typeface="Arial" pitchFamily="34" charset="0"/>
                <a:cs typeface="Arial" pitchFamily="34" charset="0"/>
              </a:rPr>
              <a:t>на... (хлеб)</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0" algn="l"/>
              </a:tabLst>
            </a:pPr>
            <a:r>
              <a:rPr kumimoji="0" lang="kk-KZ" sz="1400" b="0" i="0" u="none" strike="noStrike" cap="none" normalizeH="0" baseline="0" dirty="0" smtClean="0">
                <a:ln>
                  <a:noFill/>
                </a:ln>
                <a:solidFill>
                  <a:schemeClr val="tx1"/>
                </a:solidFill>
                <a:effectLst/>
                <a:latin typeface="Arial" pitchFamily="34" charset="0"/>
                <a:cs typeface="Arial" pitchFamily="34" charset="0"/>
              </a:rPr>
              <a:t>Төрті... ші (четвертый)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0" algn="l"/>
              </a:tabLst>
            </a:pPr>
            <a:r>
              <a:rPr kumimoji="0" lang="kk-KZ" sz="1400" b="0" i="0" u="none" strike="noStrike" cap="none" normalizeH="0" baseline="0" dirty="0" smtClean="0">
                <a:ln>
                  <a:noFill/>
                </a:ln>
                <a:solidFill>
                  <a:schemeClr val="tx1"/>
                </a:solidFill>
                <a:effectLst/>
                <a:latin typeface="Arial" pitchFamily="34" charset="0"/>
                <a:cs typeface="Arial" pitchFamily="34" charset="0"/>
              </a:rPr>
              <a:t>Мені ... (мой)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1524000" algn="l"/>
              </a:tabLst>
            </a:pPr>
            <a:r>
              <a:rPr kumimoji="0" lang="kk-KZ" sz="1400" b="0" i="0" u="none" strike="noStrike" cap="none" normalizeH="0" baseline="0" dirty="0" smtClean="0">
                <a:ln>
                  <a:noFill/>
                </a:ln>
                <a:solidFill>
                  <a:schemeClr val="tx1"/>
                </a:solidFill>
                <a:effectLst/>
                <a:latin typeface="Arial" pitchFamily="34" charset="0"/>
                <a:cs typeface="Arial" pitchFamily="34" charset="0"/>
              </a:rPr>
              <a:t>Оқимы... (учусь, читаю)</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6146" name="Rectangle 2"/>
          <p:cNvSpPr>
            <a:spLocks noChangeArrowheads="1"/>
          </p:cNvSpPr>
          <p:nvPr/>
        </p:nvSpPr>
        <p:spPr bwMode="auto">
          <a:xfrm>
            <a:off x="457200" y="304800"/>
            <a:ext cx="8686800" cy="6832640"/>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күн.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1-тапсырма.Сөздерді аудару .Перевести слова.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Мынау- (школа). Ол- (большой)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Мктепте (дети) оқиды. Ола білім алады.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(Звонок ) соғылды. Үзіліс.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(Ученики) сыныпқа кірді. Олар орындарына отырды.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(Урок) басталды. Бұл – (казахский язык) сабағы.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тапсырма. Сұрақтарға жауап бер.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-Сен қайда барасың?</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 мектепке барамын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-Сен нешінші сыныпта оқисың?</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 үшінші сыныпта оқимын.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-Мектебің қай көшеде?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-Менің  мектебім  ................................  көшесінде.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3-тапсырма.</a:t>
            </a:r>
            <a:r>
              <a:rPr kumimoji="0" lang="kk-KZ" sz="1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Жіктеу есімдіктері: мен, сен, сіз, ол</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 – 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Сен –ты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Сіз – вы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Ол- он, она.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 мектепке бара</a:t>
            </a:r>
            <a:r>
              <a:rPr kumimoji="0" lang="kk-KZ"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мын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Сен мектепке бара</a:t>
            </a:r>
            <a:r>
              <a:rPr kumimoji="0" lang="kk-KZ"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сың</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Сіз мектепке бара</a:t>
            </a:r>
            <a:r>
              <a:rPr kumimoji="0" lang="kk-KZ"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сыз</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Ол мектепе бара</a:t>
            </a:r>
            <a:r>
              <a:rPr kumimoji="0" lang="kk-KZ"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ды</a:t>
            </a:r>
            <a:r>
              <a:rPr kumimoji="0" lang="kk-KZ"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4- тапсырма.Өзіңді тексер. Ы-І</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Ки...ім</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Ұз...н</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К...тап</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К...шкентай</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Өш...ргіш</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Сызғ....ш</a:t>
            </a: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5123" name="Rectangle 3"/>
          <p:cNvSpPr>
            <a:spLocks noChangeArrowheads="1"/>
          </p:cNvSpPr>
          <p:nvPr/>
        </p:nvSpPr>
        <p:spPr bwMode="auto">
          <a:xfrm>
            <a:off x="304800" y="762000"/>
            <a:ext cx="8839200" cy="572464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3-күн. </a:t>
            </a:r>
            <a:r>
              <a:rPr kumimoji="0" lang="kk-KZ"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Менің отбасым және достарым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Тапсырма . Отбасы мүшелері. Семья.Перевести</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Әже-</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Ата-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Апа-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Сіңлі-</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Қарындас-</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Іні-</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Аға-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Әке-</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2-тапсырма. Мәтінді оқы, өз отбасың туралы айт. Прочитай текст, расскажи о своей семье.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Менің отбасым.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Менің атым Олжас.Мен тоғыз жастамын.Менің отбасым шағын.Төрт адам бар. Олар:әкем, шешем, інім және мен.Інім бірінші сыныпта оқиды. Мен үшінші сыныпта оқимын.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Жастамын-лет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Шағын- не большой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Адам- люди, человек</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Оқиды –учится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Сыныпта- в классе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3-тапсырма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645AD"/>
                </a:solidFill>
                <a:effectLst/>
                <a:latin typeface="Times New Roman" pitchFamily="18" charset="0"/>
                <a:ea typeface="Times New Roman" pitchFamily="18" charset="0"/>
                <a:cs typeface="Times New Roman" pitchFamily="18" charset="0"/>
              </a:rPr>
              <a:t>Сан </a:t>
            </a:r>
            <a:r>
              <a:rPr kumimoji="0" lang="ru-RU" sz="1400" b="1" i="0" u="none" strike="noStrike" cap="none" normalizeH="0" baseline="0" dirty="0" err="1" smtClean="0">
                <a:ln>
                  <a:noFill/>
                </a:ln>
                <a:solidFill>
                  <a:srgbClr val="0645AD"/>
                </a:solidFill>
                <a:effectLst/>
                <a:latin typeface="Times New Roman" pitchFamily="18" charset="0"/>
                <a:ea typeface="Times New Roman" pitchFamily="18" charset="0"/>
                <a:cs typeface="Times New Roman" pitchFamily="18" charset="0"/>
              </a:rPr>
              <a:t>есім</a:t>
            </a:r>
            <a:r>
              <a:rPr kumimoji="0" lang="ru-RU" sz="1400" b="1" i="0" u="none" strike="noStrike" cap="none" normalizeH="0" baseline="0" dirty="0" smtClean="0">
                <a:ln>
                  <a:noFill/>
                </a:ln>
                <a:solidFill>
                  <a:srgbClr val="0645AD"/>
                </a:solidFill>
                <a:effectLst/>
                <a:latin typeface="Times New Roman" pitchFamily="18" charset="0"/>
                <a:ea typeface="Times New Roman" pitchFamily="18" charset="0"/>
                <a:cs typeface="Times New Roman" pitchFamily="18" charset="0"/>
              </a:rPr>
              <a:t> (Имя числительное)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Заттың санын</a:t>
            </a:r>
            <a:r>
              <a:rPr kumimoji="0" lang="ru-RU" sz="1400" b="1"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ретін</a:t>
            </a:r>
            <a:r>
              <a:rPr kumimoji="0" lang="ru-RU" sz="1400" b="1"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білдіріп</a:t>
            </a:r>
            <a:r>
              <a:rPr kumimoji="0" lang="ru-RU" sz="1400" b="1"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1400" b="1" i="1"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Неше</a:t>
            </a:r>
            <a:r>
              <a:rPr kumimoji="0" lang="ru-RU" sz="1400" b="1"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1400" b="1" i="1"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Қанша?</a:t>
            </a:r>
            <a:r>
              <a:rPr kumimoji="0" lang="ru-RU" sz="1400" b="1"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сұрақтарына жауап</a:t>
            </a:r>
            <a:r>
              <a:rPr kumimoji="0" lang="ru-RU" sz="1400" b="1"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береді</a:t>
            </a:r>
            <a:r>
              <a:rPr kumimoji="0" lang="ru-RU" sz="1400" b="1"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Имя числительное</a:t>
            </a:r>
            <a:r>
              <a:rPr kumimoji="0" lang="ru-RU" sz="1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 самостоятельная часть речи, обозначающая число, количество и порядок предметов. Отвечает на вопросы: </a:t>
            </a:r>
            <a:r>
              <a:rPr kumimoji="0" lang="ru-RU" sz="1400" b="0"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сколько? который?</a:t>
            </a:r>
            <a:br>
              <a:rPr kumimoji="0" lang="ru-RU" sz="1400" b="0" i="1"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b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4-тапсырма.А-Ә</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Д....птер</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Кіт...п</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С...лем</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...демі</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4098" name="Rectangle 2"/>
          <p:cNvSpPr>
            <a:spLocks noChangeArrowheads="1"/>
          </p:cNvSpPr>
          <p:nvPr/>
        </p:nvSpPr>
        <p:spPr bwMode="auto">
          <a:xfrm>
            <a:off x="228599" y="228600"/>
            <a:ext cx="8915401"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күн.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Қоршаған орта.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1-тапсырма. Берілген сөздерді қатыстырып, сөйлемдер құрастырып жаз. Составить предложения.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Табиғатқа, біздің, оқушылары, сынып,шықты.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Демалдым, таза ауамен,мен.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Жапырақтары, ағаш, жап-жасыл.</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Шықты, балалар, тауға.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Жақсы, бүгін, ауа райы.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2-тапсырма. Перевести слова в скобке,переписать предложения.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Бүгін  ауа райы (теплая). Күн (солнечный). Балалар далаға  (вышли). Олар (с мячом ) ойнады. Кенет аспанды (тучи)</a:t>
            </a: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қаптады. (Дождь)жауды. Сәлден соң (радуга) шықты. (Воздух) тазарады.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Ауа райы-погода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Кенет –вдруг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Сәлден соң- вскоре после (через какое- то время)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Тазарады-очистится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Ауа-воздух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Табиғат,табиғатқа – природа,на природу.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0" y="0"/>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AutoShape 3"/>
          <p:cNvSpPr>
            <a:spLocks noChangeShapeType="1"/>
          </p:cNvSpPr>
          <p:nvPr/>
        </p:nvSpPr>
        <p:spPr bwMode="auto">
          <a:xfrm>
            <a:off x="-41275" y="3175"/>
            <a:ext cx="0" cy="1428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101" name="AutoShape 5"/>
          <p:cNvSpPr>
            <a:spLocks noChangeShapeType="1"/>
          </p:cNvSpPr>
          <p:nvPr/>
        </p:nvSpPr>
        <p:spPr bwMode="auto">
          <a:xfrm>
            <a:off x="-41275" y="3175"/>
            <a:ext cx="0" cy="1428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4103" name="Picture 7" descr="https://fs00.infourok.ru/images/doc/107/126874/img49.jpg"/>
          <p:cNvPicPr>
            <a:picLocks noChangeAspect="1" noChangeArrowheads="1"/>
          </p:cNvPicPr>
          <p:nvPr/>
        </p:nvPicPr>
        <p:blipFill>
          <a:blip r:embed="rId3" cstate="print"/>
          <a:srcRect/>
          <a:stretch>
            <a:fillRect/>
          </a:stretch>
        </p:blipFill>
        <p:spPr bwMode="auto">
          <a:xfrm>
            <a:off x="5105400" y="3276600"/>
            <a:ext cx="2438400" cy="1828800"/>
          </a:xfrm>
          <a:prstGeom prst="rect">
            <a:avLst/>
          </a:prstGeom>
          <a:noFill/>
        </p:spPr>
      </p:pic>
      <p:sp>
        <p:nvSpPr>
          <p:cNvPr id="4104" name="Rectangle 8"/>
          <p:cNvSpPr>
            <a:spLocks noChangeArrowheads="1"/>
          </p:cNvSpPr>
          <p:nvPr/>
        </p:nvSpPr>
        <p:spPr bwMode="auto">
          <a:xfrm>
            <a:off x="304800" y="5029200"/>
            <a:ext cx="1750094" cy="16004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kk-KZ" sz="1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Өзіңді тексер.  Г-Ғ</a:t>
            </a:r>
            <a:endParaRPr kumimoji="0" lang="ru-RU" sz="14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Са...ат</a:t>
            </a:r>
            <a:endParaRPr kumimoji="0" lang="ru-RU" sz="14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То..ыз</a:t>
            </a:r>
            <a:endParaRPr kumimoji="0" lang="ru-RU" sz="14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Г...л</a:t>
            </a:r>
            <a:endParaRPr kumimoji="0" lang="ru-RU" sz="14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Үй...е</a:t>
            </a:r>
            <a:endParaRPr kumimoji="0" lang="ru-RU" sz="14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C000"/>
                </a:solidFill>
                <a:effectLst/>
                <a:latin typeface="Times New Roman" pitchFamily="18" charset="0"/>
                <a:ea typeface="Times New Roman" pitchFamily="18" charset="0"/>
                <a:cs typeface="Times New Roman" pitchFamily="18" charset="0"/>
              </a:rPr>
              <a:t>Стадион...а</a:t>
            </a:r>
            <a:endParaRPr kumimoji="0" lang="ru-RU" sz="1400" b="1" i="0" u="none" strike="noStrike" cap="none" normalizeH="0" baseline="0" dirty="0" smtClean="0">
              <a:ln>
                <a:noFill/>
              </a:ln>
              <a:solidFill>
                <a:srgbClr val="FFC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
        <p:nvSpPr>
          <p:cNvPr id="3074" name="Rectangle 2"/>
          <p:cNvSpPr>
            <a:spLocks noChangeArrowheads="1"/>
          </p:cNvSpPr>
          <p:nvPr/>
        </p:nvSpPr>
        <p:spPr bwMode="auto">
          <a:xfrm>
            <a:off x="381000" y="304800"/>
            <a:ext cx="8763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kk-KZ"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күн.</a:t>
            </a:r>
            <a:r>
              <a:rPr kumimoji="0" lang="kk-KZ"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Ұлы даланың дара ұстазы. (Ыбырай Алтынсарин)</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Мақсаты: Алғашқы ұстаз, ұлы ағартушы Ыбырай Алтынсариннің өмірімен, шығармаларымен оқушыларды таныстыру.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sz="1400" b="1"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Тапсырма. Мәтінді оқып, көп нүктенің орнына тиісті әріпті қойып жаз. </a:t>
            </a:r>
            <a:r>
              <a:rPr kumimoji="0" lang="ru-RU" sz="1400" b="1"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Прочитай текст и напиши, поставив соответствующую букву вместо многоточия.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Ыбырай Алтынсарин 1841 жылы қазіргі  Қостанай облысы,Қостанай ауданында дүниеге к...лген. 1850 жылы тоғ...з  жасар Ыбырай Орынборда қазақ балалары үшін аш...лған мектепке оқуға түседі. 1857 жылы мектепті үзд...к бітірген Ыбырай атасы Балқожа Жаңбыршаұлының хатшыс... болады. Көп ізденіп, өз бет...мен білім..н  толықт...рған Ыбырай халқына пайдал...  болуды арман етті.</a:t>
            </a:r>
            <a:endParaRPr kumimoji="0" lang="kk-KZ"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5" name="Рисунок 1" descr="https://fsd.intolimp.org/html/2017/03/29/i_58dbadc07c11a/img_phpFWycFh_Dybystar-P5_1.jpg"/>
          <p:cNvPicPr>
            <a:picLocks noChangeAspect="1" noChangeArrowheads="1"/>
          </p:cNvPicPr>
          <p:nvPr/>
        </p:nvPicPr>
        <p:blipFill>
          <a:blip r:embed="rId3" cstate="print"/>
          <a:srcRect/>
          <a:stretch>
            <a:fillRect/>
          </a:stretch>
        </p:blipFill>
        <p:spPr bwMode="auto">
          <a:xfrm>
            <a:off x="533400" y="2743200"/>
            <a:ext cx="2020887" cy="1516063"/>
          </a:xfrm>
          <a:prstGeom prst="rect">
            <a:avLst/>
          </a:prstGeom>
          <a:noFill/>
          <a:ln w="9525">
            <a:noFill/>
            <a:miter lim="800000"/>
            <a:headEnd/>
            <a:tailEnd/>
          </a:ln>
        </p:spPr>
      </p:pic>
      <p:sp>
        <p:nvSpPr>
          <p:cNvPr id="3076" name="Rectangle 4"/>
          <p:cNvSpPr>
            <a:spLocks noChangeArrowheads="1"/>
          </p:cNvSpPr>
          <p:nvPr/>
        </p:nvSpPr>
        <p:spPr bwMode="auto">
          <a:xfrm>
            <a:off x="381000" y="4395787"/>
            <a:ext cx="820801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2-тапсырма.Мәтіннен жіңішке айтылатын 4 сөз жаз. </a:t>
            </a:r>
            <a:r>
              <a:rPr kumimoji="0" lang="ru-RU" sz="1400" b="1"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Выпиши из текста 4 слова, которые звучат </a:t>
            </a:r>
            <a:r>
              <a:rPr kumimoji="0" lang="kk-KZ" sz="1400" b="1"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мягко</a:t>
            </a:r>
            <a:r>
              <a:rPr kumimoji="0" lang="ru-RU" sz="1400" b="1"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3-тапсырма.Өлеңді мәнерлеп оқы.Прочитай выразительно.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Кел, балалар, оқылық,</a:t>
            </a:r>
            <a:b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Оқығанды көңілге</a:t>
            </a:r>
            <a:b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Ықыласпен тоқылық.</a:t>
            </a:r>
            <a:b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Оқысаңыз, балалар,</a:t>
            </a:r>
            <a:b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Шамнан шырақ жағылар,</a:t>
            </a:r>
            <a:b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Тілегенің алдыңнан</a:t>
            </a:r>
            <a:b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br>
            <a:r>
              <a:rPr kumimoji="0" lang="kk-KZ" sz="1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Іздемей-ақ  табылар. (Ы. Алтынсарин</a:t>
            </a:r>
            <a:r>
              <a:rPr kumimoji="0" lang="kk-KZ" sz="1400" b="0" i="0" u="none" strike="noStrike" cap="none" normalizeH="0" baseline="0" dirty="0" smtClean="0">
                <a:ln>
                  <a:noFill/>
                </a:ln>
                <a:solidFill>
                  <a:srgbClr val="545454"/>
                </a:solidFill>
                <a:effectLst/>
                <a:latin typeface="Times New Roman" pitchFamily="18" charset="0"/>
                <a:ea typeface="Times New Roman" pitchFamily="18" charset="0"/>
                <a:cs typeface="Times New Roman" pitchFamily="18"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3810000" y="304800"/>
            <a:ext cx="5334000" cy="1752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1" name="Picture 3"/>
          <p:cNvPicPr>
            <a:picLocks noChangeAspect="1" noChangeArrowheads="1"/>
          </p:cNvPicPr>
          <p:nvPr/>
        </p:nvPicPr>
        <p:blipFill>
          <a:blip r:embed="rId4"/>
          <a:srcRect/>
          <a:stretch>
            <a:fillRect/>
          </a:stretch>
        </p:blipFill>
        <p:spPr bwMode="auto">
          <a:xfrm>
            <a:off x="3809999" y="2438400"/>
            <a:ext cx="5334001" cy="1981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2" name="Picture 4"/>
          <p:cNvPicPr>
            <a:picLocks noChangeAspect="1" noChangeArrowheads="1"/>
          </p:cNvPicPr>
          <p:nvPr/>
        </p:nvPicPr>
        <p:blipFill>
          <a:blip r:embed="rId5"/>
          <a:srcRect/>
          <a:stretch>
            <a:fillRect/>
          </a:stretch>
        </p:blipFill>
        <p:spPr bwMode="auto">
          <a:xfrm>
            <a:off x="3657600" y="4638675"/>
            <a:ext cx="5486400" cy="22193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3" name="Picture 5"/>
          <p:cNvPicPr>
            <a:picLocks noChangeAspect="1" noChangeArrowheads="1"/>
          </p:cNvPicPr>
          <p:nvPr/>
        </p:nvPicPr>
        <p:blipFill>
          <a:blip r:embed="rId6"/>
          <a:srcRect/>
          <a:stretch>
            <a:fillRect/>
          </a:stretch>
        </p:blipFill>
        <p:spPr bwMode="auto">
          <a:xfrm>
            <a:off x="381000" y="304800"/>
            <a:ext cx="2743200" cy="2971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p:cNvPicPr>
            <a:picLocks noChangeAspect="1" noChangeArrowheads="1"/>
          </p:cNvPicPr>
          <p:nvPr/>
        </p:nvPicPr>
        <p:blipFill>
          <a:blip r:embed="rId7"/>
          <a:srcRect/>
          <a:stretch>
            <a:fillRect/>
          </a:stretch>
        </p:blipFill>
        <p:spPr bwMode="auto">
          <a:xfrm>
            <a:off x="457200" y="3581400"/>
            <a:ext cx="2743200" cy="8191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5" name="Picture 7"/>
          <p:cNvPicPr>
            <a:picLocks noChangeAspect="1" noChangeArrowheads="1"/>
          </p:cNvPicPr>
          <p:nvPr/>
        </p:nvPicPr>
        <p:blipFill>
          <a:blip r:embed="rId8"/>
          <a:srcRect/>
          <a:stretch>
            <a:fillRect/>
          </a:stretch>
        </p:blipFill>
        <p:spPr bwMode="auto">
          <a:xfrm>
            <a:off x="381000" y="4648200"/>
            <a:ext cx="2895600" cy="1905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Пользователь\Desktop\Рисунок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1507" name="Picture 3"/>
          <p:cNvPicPr>
            <a:picLocks noChangeAspect="1" noChangeArrowheads="1"/>
          </p:cNvPicPr>
          <p:nvPr/>
        </p:nvPicPr>
        <p:blipFill>
          <a:blip r:embed="rId3"/>
          <a:srcRect/>
          <a:stretch>
            <a:fillRect/>
          </a:stretch>
        </p:blipFill>
        <p:spPr bwMode="auto">
          <a:xfrm>
            <a:off x="1447800" y="4648200"/>
            <a:ext cx="24384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p:cNvPicPr>
            <a:picLocks noChangeAspect="1" noChangeArrowheads="1"/>
          </p:cNvPicPr>
          <p:nvPr/>
        </p:nvPicPr>
        <p:blipFill>
          <a:blip r:embed="rId4"/>
          <a:srcRect/>
          <a:stretch>
            <a:fillRect/>
          </a:stretch>
        </p:blipFill>
        <p:spPr bwMode="auto">
          <a:xfrm>
            <a:off x="1295400" y="990600"/>
            <a:ext cx="29718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1" name="Picture 7" descr="https://im0-tub-kz.yandex.net/i?id=3fbd7c38148dbf74a4a309f759ebf9a3&amp;n=13"/>
          <p:cNvPicPr>
            <a:picLocks noChangeAspect="1" noChangeArrowheads="1"/>
          </p:cNvPicPr>
          <p:nvPr/>
        </p:nvPicPr>
        <p:blipFill>
          <a:blip r:embed="rId5"/>
          <a:srcRect/>
          <a:stretch>
            <a:fillRect/>
          </a:stretch>
        </p:blipFill>
        <p:spPr bwMode="auto">
          <a:xfrm>
            <a:off x="1828800" y="2895600"/>
            <a:ext cx="2107259"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2" name="Picture 8"/>
          <p:cNvPicPr>
            <a:picLocks noChangeAspect="1" noChangeArrowheads="1"/>
          </p:cNvPicPr>
          <p:nvPr/>
        </p:nvPicPr>
        <p:blipFill>
          <a:blip r:embed="rId6"/>
          <a:srcRect/>
          <a:stretch>
            <a:fillRect/>
          </a:stretch>
        </p:blipFill>
        <p:spPr bwMode="auto">
          <a:xfrm>
            <a:off x="4876800" y="762000"/>
            <a:ext cx="3886200" cy="518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f2.ppt-online.org/files2/slide/t/ts4KkS0TZzdIuJnywjQLVx2v68aUceMA3R5DofYFh/slide-20.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706</Words>
  <PresentationFormat>Экран (4:3)</PresentationFormat>
  <Paragraphs>113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17</cp:revision>
  <dcterms:created xsi:type="dcterms:W3CDTF">2021-06-18T18:47:35Z</dcterms:created>
  <dcterms:modified xsi:type="dcterms:W3CDTF">2021-06-18T21:31:23Z</dcterms:modified>
</cp:coreProperties>
</file>