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1" r:id="rId4"/>
    <p:sldId id="282" r:id="rId5"/>
    <p:sldId id="272" r:id="rId6"/>
    <p:sldId id="273" r:id="rId7"/>
    <p:sldId id="274" r:id="rId8"/>
    <p:sldId id="275" r:id="rId9"/>
    <p:sldId id="276" r:id="rId10"/>
    <p:sldId id="263" r:id="rId11"/>
    <p:sldId id="270" r:id="rId12"/>
    <p:sldId id="271" r:id="rId13"/>
    <p:sldId id="279" r:id="rId14"/>
    <p:sldId id="261" r:id="rId15"/>
    <p:sldId id="262" r:id="rId16"/>
    <p:sldId id="260" r:id="rId17"/>
    <p:sldId id="28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3" autoAdjust="0"/>
    <p:restoredTop sz="94660"/>
  </p:normalViewPr>
  <p:slideViewPr>
    <p:cSldViewPr>
      <p:cViewPr>
        <p:scale>
          <a:sx n="66" d="100"/>
          <a:sy n="66" d="100"/>
        </p:scale>
        <p:origin x="-1746"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6463F-AC88-4E4F-906F-E82EF180E7C3}" type="datetimeFigureOut">
              <a:rPr lang="ru-RU" smtClean="0"/>
              <a:pPr/>
              <a:t>10.01.2018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A129C-00E1-456C-A1DF-A1FE9F62C9CD}" type="slidenum">
              <a:rPr lang="ru-RU" smtClean="0"/>
              <a:pPr/>
              <a:t>‹#›</a:t>
            </a:fld>
            <a:endParaRPr lang="ru-RU"/>
          </a:p>
        </p:txBody>
      </p:sp>
    </p:spTree>
    <p:extLst>
      <p:ext uri="{BB962C8B-B14F-4D97-AF65-F5344CB8AC3E}">
        <p14:creationId xmlns:p14="http://schemas.microsoft.com/office/powerpoint/2010/main" xmlns="" val="47288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hyperlink" Target="&#1084;&#1080;&#1171;&#1072;%20&#1096;&#1072;&#1073;&#1091;&#1099;&#1083;.doc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C:\Users\&#1044;&#1086;&#1084;&#1072;\Desktop\&#1050;&#1052;&#1046;%205&#1089;&#1099;&#1085;&#1099;&#1087;\&#1057;&#1077;&#1088;&#1075;&#1110;&#1090;&#1091;%20&#1089;&#1241;&#1090;&#1110;%20'&#1050;&#1257;&#1187;&#1110;&#1083;&#1076;&#1110;%20&#1082;&#1199;&#1085;'.mp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1090;&#1110;&#1083;&#1076;&#1110;&#1082;%20&#1073;&#1072;&#1171;&#1076;&#1072;&#1088;&#1083;&#1072;&#1084;&#1072;.doc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1089;&#1077;&#1084;&#1072;&#1085;&#1090;&#1080;&#1082;&#1072;&#1083;&#1099;&#1179;%20&#1082;&#1072;&#1088;&#1090;&#1072;.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ramlife.ru/img/0003/4622-3c3c48ed_800.jpg" TargetMode="External"/><Relationship Id="rId1" Type="http://schemas.openxmlformats.org/officeDocument/2006/relationships/slideLayout" Target="../slideLayouts/slideLayout2.xml"/><Relationship Id="rId6" Type="http://schemas.openxmlformats.org/officeDocument/2006/relationships/hyperlink" Target="&#1090;&#1086;&#1087;&#1090;&#1099;&#1179;%20&#1086;&#1081;%20&#1096;&#1072;&#1179;&#1099;&#1088;&#1091;.docx" TargetMode="External"/><Relationship Id="rId5" Type="http://schemas.openxmlformats.org/officeDocument/2006/relationships/hyperlink" Target="&#1087;&#1088;&#1077;&#1079;&#1077;&#1085;&#1090;&#1072;&#1094;&#1080;&#1103;.ppt" TargetMode="Externa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1044;&#1086;&#1084;&#1072;\Desktop\&#1050;&#1052;&#1046;%205&#1089;&#1099;&#1085;&#1099;&#1087;\ISTRUMENTALNAYA_MUZYKA-ODINOKIJ_PASTUH_-_Dorozhka_06_(iPlayer.fm).mp3" TargetMode="Externa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1084;&#1241;&#1090;&#1110;&#1085;.doc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Группа 8"/>
          <p:cNvGrpSpPr/>
          <p:nvPr/>
        </p:nvGrpSpPr>
        <p:grpSpPr>
          <a:xfrm>
            <a:off x="6300192" y="4221088"/>
            <a:ext cx="984684" cy="1662220"/>
            <a:chOff x="6228184" y="4365104"/>
            <a:chExt cx="984684" cy="1662220"/>
          </a:xfrm>
        </p:grpSpPr>
        <p:sp>
          <p:nvSpPr>
            <p:cNvPr id="5" name="Овал 4"/>
            <p:cNvSpPr/>
            <p:nvPr/>
          </p:nvSpPr>
          <p:spPr>
            <a:xfrm>
              <a:off x="6228184" y="4365104"/>
              <a:ext cx="432048" cy="432048"/>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6" name="Овал 5"/>
            <p:cNvSpPr/>
            <p:nvPr/>
          </p:nvSpPr>
          <p:spPr>
            <a:xfrm>
              <a:off x="6844444" y="5290476"/>
              <a:ext cx="368424" cy="368424"/>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7" name="Овал 6"/>
            <p:cNvSpPr/>
            <p:nvPr/>
          </p:nvSpPr>
          <p:spPr>
            <a:xfrm>
              <a:off x="6508131" y="5843112"/>
              <a:ext cx="184212" cy="184212"/>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grpSp>
      <p:pic>
        <p:nvPicPr>
          <p:cNvPr id="13" name="Picture 20" descr="J0236462"/>
          <p:cNvPicPr>
            <a:picLocks noChangeAspect="1" noChangeArrowheads="1" noCrop="1"/>
          </p:cNvPicPr>
          <p:nvPr/>
        </p:nvPicPr>
        <p:blipFill>
          <a:blip r:embed="rId3" cstate="print"/>
          <a:srcRect/>
          <a:stretch>
            <a:fillRect/>
          </a:stretch>
        </p:blipFill>
        <p:spPr bwMode="auto">
          <a:xfrm>
            <a:off x="5220072" y="2204864"/>
            <a:ext cx="2071702" cy="2071703"/>
          </a:xfrm>
          <a:prstGeom prst="rect">
            <a:avLst/>
          </a:prstGeom>
          <a:noFill/>
          <a:ln w="9525">
            <a:noFill/>
            <a:miter lim="800000"/>
            <a:headEnd/>
            <a:tailEnd/>
          </a:ln>
        </p:spPr>
      </p:pic>
      <p:pic>
        <p:nvPicPr>
          <p:cNvPr id="17" name="Picture 17" descr="J0233039"/>
          <p:cNvPicPr>
            <a:picLocks noChangeAspect="1" noChangeArrowheads="1"/>
          </p:cNvPicPr>
          <p:nvPr/>
        </p:nvPicPr>
        <p:blipFill>
          <a:blip r:embed="rId4" cstate="print"/>
          <a:srcRect/>
          <a:stretch>
            <a:fillRect/>
          </a:stretch>
        </p:blipFill>
        <p:spPr bwMode="auto">
          <a:xfrm>
            <a:off x="0" y="3717032"/>
            <a:ext cx="1928826" cy="1574802"/>
          </a:xfrm>
          <a:prstGeom prst="rect">
            <a:avLst/>
          </a:prstGeom>
          <a:noFill/>
          <a:ln w="9525">
            <a:noFill/>
            <a:miter lim="800000"/>
            <a:headEnd/>
            <a:tailEnd/>
          </a:ln>
        </p:spPr>
      </p:pic>
      <p:pic>
        <p:nvPicPr>
          <p:cNvPr id="12" name="Рисунок 11" descr="Безымянный.png"/>
          <p:cNvPicPr>
            <a:picLocks noChangeAspect="1"/>
          </p:cNvPicPr>
          <p:nvPr/>
        </p:nvPicPr>
        <p:blipFill>
          <a:blip r:embed="rId5" cstate="print"/>
          <a:stretch>
            <a:fillRect/>
          </a:stretch>
        </p:blipFill>
        <p:spPr>
          <a:xfrm>
            <a:off x="3203848" y="1988840"/>
            <a:ext cx="1660945" cy="2562583"/>
          </a:xfrm>
          <a:prstGeom prst="ellipse">
            <a:avLst/>
          </a:prstGeom>
          <a:ln>
            <a:noFill/>
          </a:ln>
          <a:effectLst>
            <a:softEdge rad="112500"/>
          </a:effectLst>
        </p:spPr>
      </p:pic>
      <p:pic>
        <p:nvPicPr>
          <p:cNvPr id="14" name="Рисунок 13" descr="sdefg.png"/>
          <p:cNvPicPr>
            <a:picLocks noChangeAspect="1"/>
          </p:cNvPicPr>
          <p:nvPr/>
        </p:nvPicPr>
        <p:blipFill>
          <a:blip r:embed="rId6" cstate="print"/>
          <a:stretch>
            <a:fillRect/>
          </a:stretch>
        </p:blipFill>
        <p:spPr>
          <a:xfrm>
            <a:off x="1259632" y="2132856"/>
            <a:ext cx="1728192" cy="2097764"/>
          </a:xfrm>
          <a:prstGeom prst="ellipse">
            <a:avLst/>
          </a:prstGeom>
          <a:ln>
            <a:noFill/>
          </a:ln>
          <a:effectLst>
            <a:softEdge rad="112500"/>
          </a:effectLst>
        </p:spPr>
      </p:pic>
      <p:sp>
        <p:nvSpPr>
          <p:cNvPr id="16" name="TextBox 15"/>
          <p:cNvSpPr txBox="1"/>
          <p:nvPr/>
        </p:nvSpPr>
        <p:spPr>
          <a:xfrm>
            <a:off x="1115616" y="494737"/>
            <a:ext cx="6912768" cy="1754326"/>
          </a:xfrm>
          <a:prstGeom prst="rect">
            <a:avLst/>
          </a:prstGeom>
          <a:noFill/>
        </p:spPr>
        <p:txBody>
          <a:bodyPr wrap="square" rtlCol="0">
            <a:spAutoFit/>
          </a:bodyPr>
          <a:lstStyle/>
          <a:p>
            <a:pPr algn="ctr"/>
            <a:r>
              <a:rPr lang="ru-RU" sz="3600" b="1" i="1" dirty="0" smtClean="0">
                <a:ln w="11430"/>
                <a:solidFill>
                  <a:srgbClr val="FF0000"/>
                </a:solidFill>
                <a:latin typeface="Times New Roman" pitchFamily="18" charset="0"/>
                <a:cs typeface="Times New Roman" pitchFamily="18" charset="0"/>
              </a:rPr>
              <a:t>ТА</a:t>
            </a:r>
            <a:r>
              <a:rPr lang="kk-KZ" sz="3600" b="1" i="1" dirty="0" smtClean="0">
                <a:ln w="11430"/>
                <a:solidFill>
                  <a:srgbClr val="FF0000"/>
                </a:solidFill>
                <a:latin typeface="Times New Roman" pitchFamily="18" charset="0"/>
                <a:cs typeface="Times New Roman" pitchFamily="18" charset="0"/>
              </a:rPr>
              <a:t>ҚЫРЫБЫ:</a:t>
            </a:r>
          </a:p>
          <a:p>
            <a:pPr algn="ctr"/>
            <a:r>
              <a:rPr lang="kk-KZ" sz="3600" b="1" i="1" dirty="0" smtClean="0">
                <a:ln w="11430"/>
                <a:solidFill>
                  <a:srgbClr val="FF0000"/>
                </a:solidFill>
                <a:latin typeface="Times New Roman" pitchFamily="18" charset="0"/>
                <a:cs typeface="Times New Roman" pitchFamily="18" charset="0"/>
              </a:rPr>
              <a:t>Денсаулық- зор байлық</a:t>
            </a:r>
          </a:p>
          <a:p>
            <a:pPr algn="ctr"/>
            <a:r>
              <a:rPr lang="kk-KZ" sz="3600" b="1" i="1" dirty="0" smtClean="0">
                <a:ln w="11430"/>
                <a:solidFill>
                  <a:srgbClr val="FF0000"/>
                </a:solidFill>
                <a:latin typeface="Times New Roman" pitchFamily="18" charset="0"/>
                <a:cs typeface="Times New Roman" pitchFamily="18" charset="0"/>
              </a:rPr>
              <a:t>«ЕҢ ҮЛКЕН БАЙЛЫҚ» ертегісі</a:t>
            </a:r>
            <a:endParaRPr lang="ru-RU" sz="3600" b="1" i="1" dirty="0" smtClean="0">
              <a:ln w="11430"/>
              <a:solidFill>
                <a:srgbClr val="FF0000"/>
              </a:solidFill>
              <a:latin typeface="Times New Roman" pitchFamily="18" charset="0"/>
              <a:cs typeface="Times New Roman" pitchFamily="18" charset="0"/>
            </a:endParaRPr>
          </a:p>
        </p:txBody>
      </p:sp>
      <p:sp>
        <p:nvSpPr>
          <p:cNvPr id="19" name="Прямоугольник 18"/>
          <p:cNvSpPr/>
          <p:nvPr/>
        </p:nvSpPr>
        <p:spPr>
          <a:xfrm>
            <a:off x="1454515" y="337592"/>
            <a:ext cx="6480720" cy="1754326"/>
          </a:xfrm>
          <a:prstGeom prst="rect">
            <a:avLst/>
          </a:prstGeom>
        </p:spPr>
        <p:txBody>
          <a:bodyPr wrap="square">
            <a:spAutoFit/>
          </a:bodyPr>
          <a:lstStyle/>
          <a:p>
            <a:pPr lvl="0" algn="ctr"/>
            <a:endParaRPr lang="kk-KZ" sz="3600" b="1" dirty="0" smtClean="0">
              <a:solidFill>
                <a:srgbClr val="FF0000"/>
              </a:solidFill>
              <a:latin typeface="Times New Roman" pitchFamily="18" charset="0"/>
              <a:cs typeface="Times New Roman" pitchFamily="18" charset="0"/>
            </a:endParaRPr>
          </a:p>
          <a:p>
            <a:pPr lvl="0" algn="ctr"/>
            <a:endParaRPr lang="kk-KZ" sz="3600" b="1" i="1" dirty="0">
              <a:ln w="11430"/>
              <a:solidFill>
                <a:srgbClr val="FF0000"/>
              </a:solidFill>
              <a:latin typeface="Times New Roman" pitchFamily="18" charset="0"/>
              <a:cs typeface="Times New Roman" pitchFamily="18" charset="0"/>
            </a:endParaRPr>
          </a:p>
          <a:p>
            <a:pPr lvl="0" algn="ctr"/>
            <a:endParaRPr lang="kk-KZ" sz="3600" b="1" i="1" dirty="0" smtClean="0">
              <a:ln w="11430"/>
              <a:solidFill>
                <a:srgbClr val="FF0000"/>
              </a:solidFill>
              <a:latin typeface="Times New Roman" pitchFamily="18" charset="0"/>
              <a:cs typeface="Times New Roman" pitchFamily="18" charset="0"/>
            </a:endParaRPr>
          </a:p>
        </p:txBody>
      </p:sp>
      <p:sp>
        <p:nvSpPr>
          <p:cNvPr id="20" name="TextBox 19"/>
          <p:cNvSpPr txBox="1"/>
          <p:nvPr/>
        </p:nvSpPr>
        <p:spPr>
          <a:xfrm>
            <a:off x="2411760" y="5157192"/>
            <a:ext cx="6963654" cy="1200329"/>
          </a:xfrm>
          <a:prstGeom prst="rect">
            <a:avLst/>
          </a:prstGeom>
          <a:noFill/>
        </p:spPr>
        <p:txBody>
          <a:bodyPr wrap="square" rtlCol="0">
            <a:spAutoFit/>
          </a:bodyPr>
          <a:lstStyle/>
          <a:p>
            <a:pPr algn="ctr"/>
            <a:r>
              <a:rPr lang="kk-KZ" sz="3600" b="1" dirty="0" smtClean="0"/>
              <a:t> </a:t>
            </a:r>
            <a:r>
              <a:rPr lang="ru-RU" sz="3600" b="1" dirty="0" smtClean="0">
                <a:solidFill>
                  <a:srgbClr val="FF0000"/>
                </a:solidFill>
                <a:latin typeface="Times New Roman" pitchFamily="18" charset="0"/>
                <a:cs typeface="Times New Roman" pitchFamily="18" charset="0"/>
              </a:rPr>
              <a:t>5-сынып</a:t>
            </a:r>
          </a:p>
          <a:p>
            <a:r>
              <a:rPr lang="kk-KZ" sz="3600" b="1" i="1" dirty="0" smtClean="0">
                <a:solidFill>
                  <a:srgbClr val="FF0000"/>
                </a:solidFill>
                <a:latin typeface="Times New Roman" pitchFamily="18" charset="0"/>
                <a:cs typeface="Times New Roman" pitchFamily="18" charset="0"/>
              </a:rPr>
              <a:t>      Мұғалім: Давлеталина Б.К.</a:t>
            </a:r>
            <a:endParaRPr lang="ru-RU" sz="36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34183741"/>
      </p:ext>
    </p:extLst>
  </p:cSld>
  <p:clrMapOvr>
    <a:masterClrMapping/>
  </p:clrMapOvr>
  <p:transition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ая прямоугольная выноска 3"/>
          <p:cNvSpPr/>
          <p:nvPr/>
        </p:nvSpPr>
        <p:spPr>
          <a:xfrm>
            <a:off x="683568" y="188640"/>
            <a:ext cx="7632848" cy="5688632"/>
          </a:xfrm>
          <a:prstGeom prst="wedgeRoundRectCallout">
            <a:avLst>
              <a:gd name="adj1" fmla="val -33539"/>
              <a:gd name="adj2" fmla="val 6103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241" name="Rectangle 1"/>
          <p:cNvSpPr>
            <a:spLocks noChangeArrowheads="1"/>
          </p:cNvSpPr>
          <p:nvPr/>
        </p:nvSpPr>
        <p:spPr bwMode="auto">
          <a:xfrm>
            <a:off x="755576" y="105762"/>
            <a:ext cx="7272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3600" b="1" i="1" dirty="0" smtClean="0">
                <a:solidFill>
                  <a:srgbClr val="FF0000"/>
                </a:solidFill>
                <a:latin typeface="Times New Roman" pitchFamily="18" charset="0"/>
                <a:ea typeface="Times New Roman" pitchFamily="18" charset="0"/>
                <a:cs typeface="Times New Roman" pitchFamily="18" charset="0"/>
              </a:rPr>
              <a:t>Миға шабуыл</a:t>
            </a:r>
            <a:r>
              <a:rPr kumimoji="0" lang="kk-KZ" sz="3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kk-KZ" sz="3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Ертегі бойынша сұрақ – жауап</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3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Жігіт қандай болған?</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3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Жігіттің арманы қандай болған?</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3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Жігіттің қасына кім келеді?</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3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Жігіттен қарт кісі нені сұрайды?</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kk-KZ" sz="36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Адамның ең үлкен байлығы не?</a:t>
            </a:r>
            <a:r>
              <a:rPr kumimoji="0" lang="kk-KZ" sz="36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k-KZ" sz="36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Денсаулықты ақшаға сатып алуға бола ма?</a:t>
            </a:r>
            <a:endParaRPr kumimoji="0" lang="kk-KZ"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5-конечная звезда 4">
            <a:hlinkClick r:id="rId2" action="ppaction://hlinkfile"/>
          </p:cNvPr>
          <p:cNvSpPr/>
          <p:nvPr/>
        </p:nvSpPr>
        <p:spPr>
          <a:xfrm>
            <a:off x="6948264" y="5805264"/>
            <a:ext cx="1368152" cy="864096"/>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5536" y="-83531"/>
            <a:ext cx="8568952"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4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тапсырма.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Жаңа сөздер:</a:t>
            </a:r>
            <a:r>
              <a:rPr kumimoji="0" lang="kk-KZ" sz="4400" b="1"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k-KZ" sz="4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қарт, тас қашаушы, күш-қуат, лашық.</a:t>
            </a:r>
          </a:p>
          <a:p>
            <a:pPr lvl="0" algn="ctr" fontAlgn="base">
              <a:spcBef>
                <a:spcPct val="0"/>
              </a:spcBef>
              <a:spcAft>
                <a:spcPct val="0"/>
              </a:spcAft>
            </a:pPr>
            <a:r>
              <a:rPr lang="kk-KZ" sz="4400" dirty="0" smtClean="0"/>
              <a:t>(-Балалар, осы ертегіде  бейтаныс сөздер бар.  Сөздердің мағыналарымен танысамыз және сөз тіркестерін құрастырамыз. (қарт кісі,  қарт тас қашаушы, адамның   күш-қуаты,ескі лашық</a:t>
            </a: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ергіту сәті 'Көңілді күн'.mp4">
            <a:hlinkClick r:id="" action="ppaction://media"/>
          </p:cNvPr>
          <p:cNvPicPr>
            <a:picLocks noGrp="1" noRot="1" noChangeAspect="1"/>
          </p:cNvPicPr>
          <p:nvPr>
            <p:ph idx="1"/>
            <a:videoFile r:link="rId1"/>
          </p:nvPr>
        </p:nvPicPr>
        <p:blipFill>
          <a:blip r:embed="rId3" cstate="print"/>
          <a:stretch>
            <a:fillRect/>
          </a:stretch>
        </p:blipFill>
        <p:spPr>
          <a:xfrm>
            <a:off x="0" y="0"/>
            <a:ext cx="9134455" cy="6858000"/>
          </a:xfrm>
          <a:prstGeom prst="rect">
            <a:avLst/>
          </a:prstGeom>
        </p:spPr>
      </p:pic>
    </p:spTree>
  </p:cSld>
  <p:clrMapOvr>
    <a:masterClrMapping/>
  </p:clrMapOvr>
  <p:transition advTm="1500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43608" y="980728"/>
          <a:ext cx="7416824" cy="3240360"/>
        </p:xfrm>
        <a:graphic>
          <a:graphicData uri="http://schemas.openxmlformats.org/drawingml/2006/table">
            <a:tbl>
              <a:tblPr/>
              <a:tblGrid>
                <a:gridCol w="7416824"/>
              </a:tblGrid>
              <a:tr h="3240360">
                <a:tc>
                  <a:txBody>
                    <a:bodyPr/>
                    <a:lstStyle/>
                    <a:p>
                      <a:pPr algn="just">
                        <a:lnSpc>
                          <a:spcPts val="1300"/>
                        </a:lnSpc>
                        <a:spcBef>
                          <a:spcPts val="300"/>
                        </a:spcBef>
                        <a:spcAft>
                          <a:spcPts val="300"/>
                        </a:spcAft>
                      </a:pPr>
                      <a:endParaRPr lang="kk-KZ" sz="1800" b="1" dirty="0" smtClean="0">
                        <a:latin typeface="Times New Roman"/>
                        <a:ea typeface="Times New Roman"/>
                        <a:cs typeface="Times New Roman"/>
                      </a:endParaRPr>
                    </a:p>
                    <a:p>
                      <a:pPr algn="just">
                        <a:lnSpc>
                          <a:spcPts val="1300"/>
                        </a:lnSpc>
                        <a:spcBef>
                          <a:spcPts val="300"/>
                        </a:spcBef>
                        <a:spcAft>
                          <a:spcPts val="300"/>
                        </a:spcAft>
                      </a:pPr>
                      <a:endParaRPr lang="kk-KZ" sz="1800" b="1" dirty="0" smtClean="0">
                        <a:latin typeface="Times New Roman"/>
                        <a:ea typeface="Times New Roman"/>
                        <a:cs typeface="Times New Roman"/>
                      </a:endParaRPr>
                    </a:p>
                    <a:p>
                      <a:pPr algn="just">
                        <a:lnSpc>
                          <a:spcPts val="1300"/>
                        </a:lnSpc>
                        <a:spcBef>
                          <a:spcPts val="300"/>
                        </a:spcBef>
                        <a:spcAft>
                          <a:spcPts val="300"/>
                        </a:spcAft>
                      </a:pPr>
                      <a:endParaRPr lang="kk-KZ" sz="1800" b="1" dirty="0" smtClean="0">
                        <a:latin typeface="Times New Roman"/>
                        <a:ea typeface="Times New Roman"/>
                        <a:cs typeface="Times New Roman"/>
                      </a:endParaRPr>
                    </a:p>
                    <a:p>
                      <a:pPr algn="just">
                        <a:lnSpc>
                          <a:spcPts val="1300"/>
                        </a:lnSpc>
                        <a:spcBef>
                          <a:spcPts val="300"/>
                        </a:spcBef>
                        <a:spcAft>
                          <a:spcPts val="300"/>
                        </a:spcAft>
                      </a:pPr>
                      <a:endParaRPr lang="kk-KZ" sz="1800" b="1" dirty="0" smtClean="0">
                        <a:latin typeface="Times New Roman"/>
                        <a:ea typeface="Times New Roman"/>
                        <a:cs typeface="Times New Roman"/>
                      </a:endParaRPr>
                    </a:p>
                    <a:p>
                      <a:pPr algn="just">
                        <a:lnSpc>
                          <a:spcPts val="1300"/>
                        </a:lnSpc>
                        <a:spcBef>
                          <a:spcPts val="300"/>
                        </a:spcBef>
                        <a:spcAft>
                          <a:spcPts val="300"/>
                        </a:spcAft>
                      </a:pPr>
                      <a:r>
                        <a:rPr lang="kk-KZ" sz="2400" b="1" dirty="0" smtClean="0">
                          <a:latin typeface="Times New Roman"/>
                          <a:ea typeface="Times New Roman"/>
                          <a:cs typeface="Times New Roman"/>
                        </a:rPr>
                        <a:t>Тілдік бағдар:  </a:t>
                      </a:r>
                    </a:p>
                    <a:p>
                      <a:pPr algn="just">
                        <a:lnSpc>
                          <a:spcPts val="1300"/>
                        </a:lnSpc>
                        <a:spcBef>
                          <a:spcPts val="300"/>
                        </a:spcBef>
                        <a:spcAft>
                          <a:spcPts val="300"/>
                        </a:spcAft>
                      </a:pPr>
                      <a:r>
                        <a:rPr lang="kk-KZ" sz="2400" b="1" dirty="0" smtClean="0">
                          <a:latin typeface="Times New Roman"/>
                          <a:ea typeface="Times New Roman"/>
                          <a:cs typeface="Times New Roman"/>
                        </a:rPr>
                        <a:t>Мезгіл және мекен үстеулер етістікпен тіркеседі</a:t>
                      </a:r>
                      <a:endParaRPr lang="ru-RU" sz="2400" dirty="0" smtClean="0">
                        <a:latin typeface="Arial"/>
                        <a:ea typeface="Times New Roman"/>
                        <a:cs typeface="Times New Roman"/>
                      </a:endParaRPr>
                    </a:p>
                    <a:p>
                      <a:pPr algn="just">
                        <a:lnSpc>
                          <a:spcPts val="1300"/>
                        </a:lnSpc>
                        <a:spcBef>
                          <a:spcPts val="300"/>
                        </a:spcBef>
                        <a:spcAft>
                          <a:spcPts val="300"/>
                        </a:spcAft>
                      </a:pPr>
                      <a:endParaRPr lang="kk-KZ" sz="1800" b="1" dirty="0" smtClean="0">
                        <a:latin typeface="Times New Roman"/>
                        <a:ea typeface="Times New Roman"/>
                        <a:cs typeface="Times New Roman"/>
                      </a:endParaRPr>
                    </a:p>
                    <a:p>
                      <a:pPr algn="just">
                        <a:lnSpc>
                          <a:spcPts val="1300"/>
                        </a:lnSpc>
                        <a:spcBef>
                          <a:spcPts val="300"/>
                        </a:spcBef>
                        <a:spcAft>
                          <a:spcPts val="300"/>
                        </a:spcAft>
                      </a:pPr>
                      <a:r>
                        <a:rPr lang="kk-KZ" sz="2800" b="1" dirty="0" smtClean="0">
                          <a:latin typeface="Times New Roman"/>
                          <a:ea typeface="Times New Roman"/>
                          <a:cs typeface="Times New Roman"/>
                        </a:rPr>
                        <a:t>1- </a:t>
                      </a:r>
                      <a:r>
                        <a:rPr lang="kk-KZ" sz="2800" b="1" dirty="0">
                          <a:latin typeface="Times New Roman"/>
                          <a:ea typeface="Times New Roman"/>
                          <a:cs typeface="Times New Roman"/>
                        </a:rPr>
                        <a:t>топ</a:t>
                      </a:r>
                      <a:r>
                        <a:rPr lang="kk-KZ" sz="2800" dirty="0">
                          <a:latin typeface="Times New Roman"/>
                          <a:ea typeface="Times New Roman"/>
                          <a:cs typeface="Times New Roman"/>
                        </a:rPr>
                        <a:t> Қайда </a:t>
                      </a:r>
                      <a:r>
                        <a:rPr lang="kk-KZ" sz="2800" dirty="0" smtClean="0">
                          <a:latin typeface="Times New Roman"/>
                          <a:ea typeface="Times New Roman"/>
                          <a:cs typeface="Times New Roman"/>
                        </a:rPr>
                        <a:t>?деген </a:t>
                      </a:r>
                      <a:r>
                        <a:rPr lang="kk-KZ" sz="2800" dirty="0">
                          <a:latin typeface="Times New Roman"/>
                          <a:ea typeface="Times New Roman"/>
                          <a:cs typeface="Times New Roman"/>
                        </a:rPr>
                        <a:t>сұраққа </a:t>
                      </a:r>
                      <a:r>
                        <a:rPr lang="kk-KZ" sz="2800" dirty="0" smtClean="0">
                          <a:latin typeface="Times New Roman"/>
                          <a:ea typeface="Times New Roman"/>
                          <a:cs typeface="Times New Roman"/>
                        </a:rPr>
                        <a:t>сөздерді </a:t>
                      </a:r>
                      <a:r>
                        <a:rPr lang="kk-KZ" sz="2800" dirty="0">
                          <a:latin typeface="Times New Roman"/>
                          <a:ea typeface="Times New Roman"/>
                          <a:cs typeface="Times New Roman"/>
                        </a:rPr>
                        <a:t>табу </a:t>
                      </a:r>
                      <a:endParaRPr lang="ru-RU" sz="2800" dirty="0">
                        <a:latin typeface="Arial"/>
                        <a:ea typeface="Times New Roman"/>
                        <a:cs typeface="Times New Roman"/>
                      </a:endParaRPr>
                    </a:p>
                    <a:p>
                      <a:pPr algn="just">
                        <a:lnSpc>
                          <a:spcPts val="1300"/>
                        </a:lnSpc>
                        <a:spcBef>
                          <a:spcPts val="300"/>
                        </a:spcBef>
                        <a:spcAft>
                          <a:spcPts val="300"/>
                        </a:spcAft>
                      </a:pPr>
                      <a:endParaRPr lang="kk-KZ" sz="2800" b="1" dirty="0" smtClean="0">
                        <a:latin typeface="Times New Roman"/>
                        <a:ea typeface="Times New Roman"/>
                        <a:cs typeface="Times New Roman"/>
                      </a:endParaRPr>
                    </a:p>
                    <a:p>
                      <a:pPr algn="just">
                        <a:lnSpc>
                          <a:spcPts val="1300"/>
                        </a:lnSpc>
                        <a:spcBef>
                          <a:spcPts val="300"/>
                        </a:spcBef>
                        <a:spcAft>
                          <a:spcPts val="300"/>
                        </a:spcAft>
                      </a:pPr>
                      <a:r>
                        <a:rPr lang="kk-KZ" sz="2800" b="1" dirty="0" smtClean="0">
                          <a:latin typeface="Times New Roman"/>
                          <a:ea typeface="Times New Roman"/>
                          <a:cs typeface="Times New Roman"/>
                        </a:rPr>
                        <a:t>2- топ</a:t>
                      </a:r>
                      <a:r>
                        <a:rPr lang="kk-KZ" sz="2800" dirty="0" smtClean="0">
                          <a:latin typeface="Times New Roman"/>
                          <a:ea typeface="Times New Roman"/>
                          <a:cs typeface="Times New Roman"/>
                        </a:rPr>
                        <a:t> Қашан? деген сұраққа сөздерді табу</a:t>
                      </a:r>
                      <a:endParaRPr lang="ru-RU" sz="2800" dirty="0">
                        <a:latin typeface="Arial"/>
                        <a:ea typeface="Times New Roman"/>
                        <a:cs typeface="Times New Roman"/>
                      </a:endParaRPr>
                    </a:p>
                  </a:txBody>
                  <a:tcPr marL="114300" marR="114300" marT="0" marB="0">
                    <a:lnL>
                      <a:noFill/>
                    </a:lnL>
                    <a:lnR>
                      <a:noFill/>
                    </a:lnR>
                    <a:lnT>
                      <a:noFill/>
                    </a:lnT>
                    <a:lnB>
                      <a:noFill/>
                    </a:lnB>
                  </a:tcPr>
                </a:tc>
              </a:tr>
            </a:tbl>
          </a:graphicData>
        </a:graphic>
      </p:graphicFrame>
      <p:sp>
        <p:nvSpPr>
          <p:cNvPr id="3" name="5-конечная звезда 2">
            <a:hlinkClick r:id="rId2" action="ppaction://hlinkfile"/>
          </p:cNvPr>
          <p:cNvSpPr/>
          <p:nvPr/>
        </p:nvSpPr>
        <p:spPr>
          <a:xfrm>
            <a:off x="6948264" y="548680"/>
            <a:ext cx="1512168" cy="115212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612" y="285728"/>
            <a:ext cx="1702967" cy="923330"/>
          </a:xfrm>
          <a:prstGeom prst="rect">
            <a:avLst/>
          </a:prstGeom>
          <a:noFill/>
        </p:spPr>
        <p:txBody>
          <a:bodyPr wrap="square" rtlCol="0">
            <a:spAutoFit/>
          </a:bodyPr>
          <a:lstStyle/>
          <a:p>
            <a:endParaRPr lang="kk-KZ" dirty="0" smtClean="0"/>
          </a:p>
          <a:p>
            <a:endParaRPr lang="kk-KZ" dirty="0" smtClean="0"/>
          </a:p>
          <a:p>
            <a:endParaRPr lang="ru-RU"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xmlns="" val="908332073"/>
              </p:ext>
            </p:extLst>
          </p:nvPr>
        </p:nvGraphicFramePr>
        <p:xfrm>
          <a:off x="714348" y="1285859"/>
          <a:ext cx="7929618" cy="5417213"/>
        </p:xfrm>
        <a:graphic>
          <a:graphicData uri="http://schemas.openxmlformats.org/drawingml/2006/table">
            <a:tbl>
              <a:tblPr/>
              <a:tblGrid>
                <a:gridCol w="3689402"/>
                <a:gridCol w="1211795"/>
                <a:gridCol w="484719"/>
                <a:gridCol w="748335"/>
                <a:gridCol w="969434"/>
                <a:gridCol w="825933"/>
              </a:tblGrid>
              <a:tr h="1718670">
                <a:tc>
                  <a:txBody>
                    <a:bodyPr/>
                    <a:lstStyle/>
                    <a:p>
                      <a:pPr algn="r">
                        <a:lnSpc>
                          <a:spcPct val="115000"/>
                        </a:lnSpc>
                        <a:spcAft>
                          <a:spcPts val="0"/>
                        </a:spcAft>
                      </a:pPr>
                      <a:r>
                        <a:rPr lang="kk-KZ" sz="2000" b="1" dirty="0">
                          <a:solidFill>
                            <a:schemeClr val="tx1">
                              <a:lumMod val="95000"/>
                              <a:lumOff val="5000"/>
                            </a:schemeClr>
                          </a:solidFill>
                          <a:latin typeface="Times New Roman" pitchFamily="18" charset="0"/>
                          <a:ea typeface="Times New Roman"/>
                          <a:cs typeface="Times New Roman" pitchFamily="18" charset="0"/>
                        </a:rPr>
                        <a:t>Көп нүктенің орнына қойылатын сөздер</a:t>
                      </a:r>
                      <a:endParaRPr lang="ru-RU" sz="2000" b="1" dirty="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endParaRPr lang="kk-KZ" sz="2000" b="1" dirty="0" smtClean="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endParaRPr lang="kk-KZ" sz="2000" b="1" dirty="0" smtClean="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r>
                        <a:rPr lang="kk-KZ" sz="2000" b="1" dirty="0" smtClean="0">
                          <a:solidFill>
                            <a:schemeClr val="tx1">
                              <a:lumMod val="95000"/>
                              <a:lumOff val="5000"/>
                            </a:schemeClr>
                          </a:solidFill>
                          <a:latin typeface="Times New Roman" pitchFamily="18" charset="0"/>
                          <a:ea typeface="Times New Roman"/>
                          <a:cs typeface="Times New Roman" pitchFamily="18" charset="0"/>
                        </a:rPr>
                        <a:t>Сөйлемдер   </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b="1" dirty="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r>
                        <a:rPr lang="kk-KZ" sz="2000" b="1" dirty="0" smtClean="0">
                          <a:solidFill>
                            <a:schemeClr val="tx1">
                              <a:lumMod val="95000"/>
                              <a:lumOff val="5000"/>
                            </a:schemeClr>
                          </a:solidFill>
                          <a:latin typeface="Times New Roman" pitchFamily="18" charset="0"/>
                          <a:ea typeface="Times New Roman"/>
                          <a:cs typeface="Times New Roman" pitchFamily="18" charset="0"/>
                        </a:rPr>
                        <a:t>қарт</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000" b="1" dirty="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r>
                        <a:rPr lang="kk-KZ" sz="2000" b="1" dirty="0">
                          <a:solidFill>
                            <a:schemeClr val="tx1">
                              <a:lumMod val="95000"/>
                              <a:lumOff val="5000"/>
                            </a:schemeClr>
                          </a:solidFill>
                          <a:latin typeface="Times New Roman" pitchFamily="18" charset="0"/>
                          <a:ea typeface="Times New Roman"/>
                          <a:cs typeface="Times New Roman" pitchFamily="18" charset="0"/>
                        </a:rPr>
                        <a:t>ба</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b="1" dirty="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r>
                        <a:rPr lang="kk-KZ" sz="2000" b="1" dirty="0" smtClean="0">
                          <a:solidFill>
                            <a:schemeClr val="tx1">
                              <a:lumMod val="95000"/>
                              <a:lumOff val="5000"/>
                            </a:schemeClr>
                          </a:solidFill>
                          <a:latin typeface="Times New Roman" pitchFamily="18" charset="0"/>
                          <a:ea typeface="Times New Roman"/>
                          <a:cs typeface="Times New Roman" pitchFamily="18" charset="0"/>
                        </a:rPr>
                        <a:t>бір</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b="1" dirty="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r>
                        <a:rPr lang="kk-KZ" sz="2000" b="1" dirty="0" smtClean="0">
                          <a:solidFill>
                            <a:schemeClr val="tx1">
                              <a:lumMod val="95000"/>
                              <a:lumOff val="5000"/>
                            </a:schemeClr>
                          </a:solidFill>
                          <a:latin typeface="Times New Roman" pitchFamily="18" charset="0"/>
                          <a:ea typeface="Times New Roman"/>
                          <a:cs typeface="Times New Roman" pitchFamily="18" charset="0"/>
                        </a:rPr>
                        <a:t>Байлығы</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b="1" dirty="0">
                        <a:solidFill>
                          <a:schemeClr val="tx1">
                            <a:lumMod val="95000"/>
                            <a:lumOff val="5000"/>
                          </a:schemeClr>
                        </a:solidFill>
                        <a:latin typeface="Times New Roman" pitchFamily="18" charset="0"/>
                        <a:ea typeface="Times New Roman"/>
                        <a:cs typeface="Times New Roman" pitchFamily="18" charset="0"/>
                      </a:endParaRPr>
                    </a:p>
                    <a:p>
                      <a:pPr>
                        <a:lnSpc>
                          <a:spcPct val="115000"/>
                        </a:lnSpc>
                        <a:spcAft>
                          <a:spcPts val="0"/>
                        </a:spcAft>
                      </a:pPr>
                      <a:r>
                        <a:rPr lang="kk-KZ" sz="2000" b="1" dirty="0" smtClean="0">
                          <a:solidFill>
                            <a:schemeClr val="tx1">
                              <a:lumMod val="95000"/>
                              <a:lumOff val="5000"/>
                            </a:schemeClr>
                          </a:solidFill>
                          <a:latin typeface="Times New Roman" pitchFamily="18" charset="0"/>
                          <a:ea typeface="Times New Roman"/>
                          <a:cs typeface="Times New Roman" pitchFamily="18" charset="0"/>
                        </a:rPr>
                        <a:t>ақшаға</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918">
                <a:tc>
                  <a:txBody>
                    <a:bodyPr/>
                    <a:lstStyle/>
                    <a:p>
                      <a:pPr>
                        <a:lnSpc>
                          <a:spcPct val="115000"/>
                        </a:lnSpc>
                        <a:spcAft>
                          <a:spcPts val="0"/>
                        </a:spcAft>
                      </a:pPr>
                      <a:r>
                        <a:rPr lang="kk-KZ" sz="2000" b="1" i="1" dirty="0" smtClean="0">
                          <a:solidFill>
                            <a:schemeClr val="tx1">
                              <a:lumMod val="95000"/>
                              <a:lumOff val="5000"/>
                            </a:schemeClr>
                          </a:solidFill>
                          <a:latin typeface="Times New Roman" pitchFamily="18" charset="0"/>
                          <a:ea typeface="Times New Roman"/>
                          <a:cs typeface="Times New Roman" pitchFamily="18" charset="0"/>
                        </a:rPr>
                        <a:t>Ертеде... жас</a:t>
                      </a:r>
                      <a:r>
                        <a:rPr lang="kk-KZ" sz="2000" b="1" i="1" baseline="0" dirty="0" smtClean="0">
                          <a:solidFill>
                            <a:schemeClr val="tx1">
                              <a:lumMod val="95000"/>
                              <a:lumOff val="5000"/>
                            </a:schemeClr>
                          </a:solidFill>
                          <a:latin typeface="Times New Roman" pitchFamily="18" charset="0"/>
                          <a:ea typeface="Times New Roman"/>
                          <a:cs typeface="Times New Roman" pitchFamily="18" charset="0"/>
                        </a:rPr>
                        <a:t> жігіт кедей болған</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511">
                <a:tc>
                  <a:txBody>
                    <a:bodyPr/>
                    <a:lstStyle/>
                    <a:p>
                      <a:pPr>
                        <a:lnSpc>
                          <a:spcPct val="115000"/>
                        </a:lnSpc>
                        <a:spcAft>
                          <a:spcPts val="0"/>
                        </a:spcAft>
                      </a:pPr>
                      <a:r>
                        <a:rPr lang="kk-KZ" sz="2000" b="1" i="1" dirty="0" smtClean="0">
                          <a:solidFill>
                            <a:schemeClr val="tx1">
                              <a:lumMod val="95000"/>
                              <a:lumOff val="5000"/>
                            </a:schemeClr>
                          </a:solidFill>
                          <a:latin typeface="Times New Roman" pitchFamily="18" charset="0"/>
                          <a:ea typeface="Times New Roman"/>
                          <a:cs typeface="Times New Roman" pitchFamily="18" charset="0"/>
                        </a:rPr>
                        <a:t>Жігіттің</a:t>
                      </a:r>
                      <a:r>
                        <a:rPr lang="kk-KZ" sz="2000" b="1" i="1" baseline="0" dirty="0" smtClean="0">
                          <a:solidFill>
                            <a:schemeClr val="tx1">
                              <a:lumMod val="95000"/>
                              <a:lumOff val="5000"/>
                            </a:schemeClr>
                          </a:solidFill>
                          <a:latin typeface="Times New Roman" pitchFamily="18" charset="0"/>
                          <a:ea typeface="Times New Roman"/>
                          <a:cs typeface="Times New Roman" pitchFamily="18" charset="0"/>
                        </a:rPr>
                        <a:t> қасына </a:t>
                      </a:r>
                      <a:r>
                        <a:rPr lang="kk-KZ" sz="2000" b="1" i="1" dirty="0" smtClean="0">
                          <a:solidFill>
                            <a:schemeClr val="tx1">
                              <a:lumMod val="95000"/>
                              <a:lumOff val="5000"/>
                            </a:schemeClr>
                          </a:solidFill>
                          <a:latin typeface="Times New Roman" pitchFamily="18" charset="0"/>
                          <a:ea typeface="Times New Roman"/>
                          <a:cs typeface="Times New Roman" pitchFamily="18" charset="0"/>
                        </a:rPr>
                        <a:t>... кісі келеді     </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636">
                <a:tc>
                  <a:txBody>
                    <a:bodyPr/>
                    <a:lstStyle/>
                    <a:p>
                      <a:pPr>
                        <a:lnSpc>
                          <a:spcPct val="115000"/>
                        </a:lnSpc>
                        <a:spcAft>
                          <a:spcPts val="0"/>
                        </a:spcAft>
                      </a:pPr>
                      <a:r>
                        <a:rPr lang="kk-KZ" sz="2000" b="1" i="1" dirty="0" smtClean="0">
                          <a:solidFill>
                            <a:schemeClr val="tx1">
                              <a:lumMod val="95000"/>
                              <a:lumOff val="5000"/>
                            </a:schemeClr>
                          </a:solidFill>
                          <a:latin typeface="Times New Roman" pitchFamily="18" charset="0"/>
                          <a:ea typeface="Times New Roman"/>
                          <a:cs typeface="Times New Roman" pitchFamily="18" charset="0"/>
                        </a:rPr>
                        <a:t>Маған сенсең,</a:t>
                      </a:r>
                      <a:r>
                        <a:rPr lang="kk-KZ" sz="2000" b="1" i="1" baseline="0" dirty="0" smtClean="0">
                          <a:solidFill>
                            <a:schemeClr val="tx1">
                              <a:lumMod val="95000"/>
                              <a:lumOff val="5000"/>
                            </a:schemeClr>
                          </a:solidFill>
                          <a:latin typeface="Times New Roman" pitchFamily="18" charset="0"/>
                          <a:ea typeface="Times New Roman"/>
                          <a:cs typeface="Times New Roman" pitchFamily="18" charset="0"/>
                        </a:rPr>
                        <a:t> адамның ең үлкен </a:t>
                      </a:r>
                      <a:r>
                        <a:rPr lang="kk-KZ" sz="2000" b="1" i="1" dirty="0" smtClean="0">
                          <a:solidFill>
                            <a:schemeClr val="tx1">
                              <a:lumMod val="95000"/>
                              <a:lumOff val="5000"/>
                            </a:schemeClr>
                          </a:solidFill>
                          <a:latin typeface="Times New Roman" pitchFamily="18" charset="0"/>
                          <a:ea typeface="Times New Roman"/>
                          <a:cs typeface="Times New Roman" pitchFamily="18" charset="0"/>
                        </a:rPr>
                        <a:t>...  - </a:t>
                      </a:r>
                      <a:r>
                        <a:rPr lang="kk-KZ" sz="2000" b="1" i="1" kern="1200" dirty="0" smtClean="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күш-қуаты мен денсаулығы</a:t>
                      </a:r>
                      <a:endParaRPr lang="ru-RU" sz="2400" b="1" i="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636">
                <a:tc>
                  <a:txBody>
                    <a:bodyPr/>
                    <a:lstStyle/>
                    <a:p>
                      <a:pPr>
                        <a:lnSpc>
                          <a:spcPct val="115000"/>
                        </a:lnSpc>
                        <a:spcAft>
                          <a:spcPts val="0"/>
                        </a:spcAft>
                      </a:pPr>
                      <a:r>
                        <a:rPr lang="kk-KZ" sz="2000" b="1" i="1" dirty="0" smtClean="0">
                          <a:solidFill>
                            <a:schemeClr val="tx1">
                              <a:lumMod val="95000"/>
                              <a:lumOff val="5000"/>
                            </a:schemeClr>
                          </a:solidFill>
                          <a:latin typeface="Times New Roman" pitchFamily="18" charset="0"/>
                          <a:ea typeface="Times New Roman"/>
                          <a:cs typeface="Times New Roman" pitchFamily="18" charset="0"/>
                        </a:rPr>
                        <a:t>Мен</a:t>
                      </a:r>
                      <a:r>
                        <a:rPr lang="kk-KZ" sz="2000" b="1" i="1" baseline="0" dirty="0" smtClean="0">
                          <a:solidFill>
                            <a:schemeClr val="tx1">
                              <a:lumMod val="95000"/>
                              <a:lumOff val="5000"/>
                            </a:schemeClr>
                          </a:solidFill>
                          <a:latin typeface="Times New Roman" pitchFamily="18" charset="0"/>
                          <a:ea typeface="Times New Roman"/>
                          <a:cs typeface="Times New Roman" pitchFamily="18" charset="0"/>
                        </a:rPr>
                        <a:t> баймын</a:t>
                      </a:r>
                      <a:r>
                        <a:rPr lang="kk-KZ" sz="2000" b="1" i="1" dirty="0" smtClean="0">
                          <a:solidFill>
                            <a:schemeClr val="tx1">
                              <a:lumMod val="95000"/>
                              <a:lumOff val="5000"/>
                            </a:schemeClr>
                          </a:solidFill>
                          <a:latin typeface="Times New Roman" pitchFamily="18" charset="0"/>
                          <a:ea typeface="Times New Roman"/>
                          <a:cs typeface="Times New Roman" pitchFamily="18" charset="0"/>
                        </a:rPr>
                        <a:t>... ? – деп таңқалды жігіт</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462">
                <a:tc>
                  <a:txBody>
                    <a:bodyPr/>
                    <a:lstStyle/>
                    <a:p>
                      <a:pPr>
                        <a:lnSpc>
                          <a:spcPct val="115000"/>
                        </a:lnSpc>
                        <a:spcAft>
                          <a:spcPts val="0"/>
                        </a:spcAft>
                      </a:pPr>
                      <a:r>
                        <a:rPr lang="kk-KZ" sz="2000" b="1" i="1" dirty="0" smtClean="0">
                          <a:solidFill>
                            <a:schemeClr val="tx1">
                              <a:lumMod val="95000"/>
                              <a:lumOff val="5000"/>
                            </a:schemeClr>
                          </a:solidFill>
                          <a:latin typeface="Times New Roman" pitchFamily="18" charset="0"/>
                          <a:ea typeface="Times New Roman"/>
                          <a:cs typeface="Times New Roman" pitchFamily="18" charset="0"/>
                        </a:rPr>
                        <a:t>Оны</a:t>
                      </a:r>
                      <a:r>
                        <a:rPr lang="kk-KZ" sz="2000" b="1" i="1" baseline="0" dirty="0" smtClean="0">
                          <a:solidFill>
                            <a:schemeClr val="tx1">
                              <a:lumMod val="95000"/>
                              <a:lumOff val="5000"/>
                            </a:schemeClr>
                          </a:solidFill>
                          <a:latin typeface="Times New Roman" pitchFamily="18" charset="0"/>
                          <a:ea typeface="Times New Roman"/>
                          <a:cs typeface="Times New Roman" pitchFamily="18" charset="0"/>
                        </a:rPr>
                        <a:t> </a:t>
                      </a:r>
                      <a:r>
                        <a:rPr lang="kk-KZ" sz="2000" b="1" i="1" dirty="0" smtClean="0">
                          <a:solidFill>
                            <a:schemeClr val="tx1">
                              <a:lumMod val="95000"/>
                              <a:lumOff val="5000"/>
                            </a:schemeClr>
                          </a:solidFill>
                          <a:latin typeface="Times New Roman" pitchFamily="18" charset="0"/>
                          <a:ea typeface="Times New Roman"/>
                          <a:cs typeface="Times New Roman" pitchFamily="18" charset="0"/>
                        </a:rPr>
                        <a:t>... сатып ала-алмайсың       </a:t>
                      </a:r>
                      <a:endParaRPr lang="ru-RU"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2000" b="1" dirty="0">
                        <a:solidFill>
                          <a:schemeClr val="tx1">
                            <a:lumMod val="95000"/>
                            <a:lumOff val="5000"/>
                          </a:schemeClr>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Прямоугольник 13"/>
          <p:cNvSpPr/>
          <p:nvPr/>
        </p:nvSpPr>
        <p:spPr>
          <a:xfrm>
            <a:off x="1643042" y="214290"/>
            <a:ext cx="6357982" cy="646331"/>
          </a:xfrm>
          <a:prstGeom prst="rect">
            <a:avLst/>
          </a:prstGeom>
        </p:spPr>
        <p:txBody>
          <a:bodyPr wrap="square">
            <a:spAutoFit/>
          </a:bodyPr>
          <a:lstStyle/>
          <a:p>
            <a:pPr algn="ctr"/>
            <a:r>
              <a:rPr lang="ru-RU" sz="3600" b="1" i="1" cap="all" dirty="0" err="1" smtClean="0">
                <a:ln w="0"/>
                <a:solidFill>
                  <a:srgbClr val="FF0000"/>
                </a:solidFill>
                <a:effectLst>
                  <a:reflection blurRad="12700" stA="50000" endPos="50000" dist="5000" dir="5400000" sy="-100000" rotWithShape="0"/>
                </a:effectLst>
              </a:rPr>
              <a:t>Семантикалы</a:t>
            </a:r>
            <a:r>
              <a:rPr lang="kk-KZ" sz="3600" b="1" i="1" cap="all" dirty="0" smtClean="0">
                <a:ln w="0"/>
                <a:solidFill>
                  <a:srgbClr val="FF0000"/>
                </a:solidFill>
                <a:effectLst>
                  <a:reflection blurRad="12700" stA="50000" endPos="50000" dist="5000" dir="5400000" sy="-100000" rotWithShape="0"/>
                </a:effectLst>
              </a:rPr>
              <a:t>қ карта</a:t>
            </a:r>
            <a:endParaRPr lang="ru-RU" sz="3600" b="1" cap="all" dirty="0">
              <a:ln w="0"/>
              <a:solidFill>
                <a:srgbClr val="FF0000"/>
              </a:solidFill>
              <a:effectLst>
                <a:reflection blurRad="12700" stA="50000" endPos="50000" dist="5000" dir="5400000" sy="-100000" rotWithShape="0"/>
              </a:effectLst>
            </a:endParaRPr>
          </a:p>
        </p:txBody>
      </p:sp>
      <p:sp>
        <p:nvSpPr>
          <p:cNvPr id="9" name="5-конечная звезда 8">
            <a:hlinkClick r:id="rId2" action="ppaction://hlinkfile"/>
          </p:cNvPr>
          <p:cNvSpPr/>
          <p:nvPr/>
        </p:nvSpPr>
        <p:spPr>
          <a:xfrm>
            <a:off x="7524328" y="260648"/>
            <a:ext cx="1115616" cy="89148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Изображение 395"/>
          <p:cNvPicPr>
            <a:picLocks noChangeAspect="1" noChangeArrowheads="1" noCrop="1"/>
          </p:cNvPicPr>
          <p:nvPr/>
        </p:nvPicPr>
        <p:blipFill>
          <a:blip r:embed="rId2" cstate="print"/>
          <a:srcRect/>
          <a:stretch>
            <a:fillRect/>
          </a:stretch>
        </p:blipFill>
        <p:spPr bwMode="auto">
          <a:xfrm rot="10309945">
            <a:off x="2814376" y="113265"/>
            <a:ext cx="1078208" cy="822362"/>
          </a:xfrm>
          <a:prstGeom prst="rect">
            <a:avLst/>
          </a:prstGeom>
          <a:noFill/>
          <a:ln w="9525">
            <a:noFill/>
            <a:miter lim="800000"/>
            <a:headEnd/>
            <a:tailEnd/>
          </a:ln>
        </p:spPr>
      </p:pic>
      <p:pic>
        <p:nvPicPr>
          <p:cNvPr id="5" name="Picture 8" descr="Изображение 395"/>
          <p:cNvPicPr>
            <a:picLocks noChangeAspect="1" noChangeArrowheads="1" noCrop="1"/>
          </p:cNvPicPr>
          <p:nvPr/>
        </p:nvPicPr>
        <p:blipFill>
          <a:blip r:embed="rId2" cstate="print"/>
          <a:srcRect/>
          <a:stretch>
            <a:fillRect/>
          </a:stretch>
        </p:blipFill>
        <p:spPr bwMode="auto">
          <a:xfrm rot="10309945">
            <a:off x="5671167" y="394911"/>
            <a:ext cx="561975" cy="428625"/>
          </a:xfrm>
          <a:prstGeom prst="rect">
            <a:avLst/>
          </a:prstGeom>
          <a:noFill/>
          <a:ln w="9525">
            <a:noFill/>
            <a:miter lim="800000"/>
            <a:headEnd/>
            <a:tailEnd/>
          </a:ln>
        </p:spPr>
      </p:pic>
      <p:pic>
        <p:nvPicPr>
          <p:cNvPr id="6" name="Picture 8" descr="Изображение 395"/>
          <p:cNvPicPr>
            <a:picLocks noChangeAspect="1" noChangeArrowheads="1" noCrop="1"/>
          </p:cNvPicPr>
          <p:nvPr/>
        </p:nvPicPr>
        <p:blipFill>
          <a:blip r:embed="rId2" cstate="print"/>
          <a:srcRect/>
          <a:stretch>
            <a:fillRect/>
          </a:stretch>
        </p:blipFill>
        <p:spPr bwMode="auto">
          <a:xfrm rot="10309945" flipV="1">
            <a:off x="78130" y="1997044"/>
            <a:ext cx="1044554" cy="1174451"/>
          </a:xfrm>
          <a:prstGeom prst="rect">
            <a:avLst/>
          </a:prstGeom>
          <a:noFill/>
          <a:ln w="9525">
            <a:noFill/>
            <a:miter lim="800000"/>
            <a:headEnd/>
            <a:tailEnd/>
          </a:ln>
        </p:spPr>
      </p:pic>
      <p:sp>
        <p:nvSpPr>
          <p:cNvPr id="8" name="Прямоугольник 7"/>
          <p:cNvSpPr/>
          <p:nvPr/>
        </p:nvSpPr>
        <p:spPr>
          <a:xfrm>
            <a:off x="3621960" y="587672"/>
            <a:ext cx="4660388" cy="923330"/>
          </a:xfrm>
          <a:prstGeom prst="rect">
            <a:avLst/>
          </a:prstGeom>
          <a:noFill/>
        </p:spPr>
        <p:txBody>
          <a:bodyPr wrap="none" lIns="91440" tIns="45720" rIns="91440" bIns="45720">
            <a:prstTxWarp prst="textPlain">
              <a:avLst/>
            </a:prstTxWarp>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рефлексия</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3648" y="1923905"/>
            <a:ext cx="6475804" cy="4582294"/>
          </a:xfrm>
          <a:prstGeom prst="rect">
            <a:avLst/>
          </a:prstGeom>
        </p:spPr>
      </p:pic>
      <p:pic>
        <p:nvPicPr>
          <p:cNvPr id="9" name="Рисунок 8" descr="http://www.znaikak.ru/design/pic/visred/desktopwallpapers_org_ua-689.jpg"/>
          <p:cNvPicPr/>
          <p:nvPr/>
        </p:nvPicPr>
        <p:blipFill>
          <a:blip r:embed="rId4" cstate="print"/>
          <a:srcRect/>
          <a:stretch>
            <a:fillRect/>
          </a:stretch>
        </p:blipFill>
        <p:spPr bwMode="auto">
          <a:xfrm>
            <a:off x="899592" y="692696"/>
            <a:ext cx="1285884" cy="785819"/>
          </a:xfrm>
          <a:prstGeom prst="ellipse">
            <a:avLst/>
          </a:prstGeom>
          <a:noFill/>
          <a:ln w="9525">
            <a:noFill/>
            <a:miter lim="800000"/>
            <a:headEnd/>
            <a:tailEnd/>
          </a:ln>
        </p:spPr>
      </p:pic>
      <p:pic>
        <p:nvPicPr>
          <p:cNvPr id="11" name="Picture 8" descr="Изображение 395"/>
          <p:cNvPicPr>
            <a:picLocks noChangeAspect="1" noChangeArrowheads="1" noCrop="1"/>
          </p:cNvPicPr>
          <p:nvPr/>
        </p:nvPicPr>
        <p:blipFill>
          <a:blip r:embed="rId2" cstate="print"/>
          <a:srcRect/>
          <a:stretch>
            <a:fillRect/>
          </a:stretch>
        </p:blipFill>
        <p:spPr bwMode="auto">
          <a:xfrm rot="10309945">
            <a:off x="5671167" y="387838"/>
            <a:ext cx="561975" cy="428625"/>
          </a:xfrm>
          <a:prstGeom prst="rect">
            <a:avLst/>
          </a:prstGeom>
          <a:noFill/>
          <a:ln w="9525">
            <a:noFill/>
            <a:miter lim="800000"/>
            <a:headEnd/>
            <a:tailEnd/>
          </a:ln>
        </p:spPr>
      </p:pic>
      <p:sp>
        <p:nvSpPr>
          <p:cNvPr id="12" name="Прямоугольник 11"/>
          <p:cNvSpPr/>
          <p:nvPr/>
        </p:nvSpPr>
        <p:spPr>
          <a:xfrm>
            <a:off x="3621960" y="580599"/>
            <a:ext cx="4660388" cy="923330"/>
          </a:xfrm>
          <a:prstGeom prst="rect">
            <a:avLst/>
          </a:prstGeom>
          <a:noFill/>
        </p:spPr>
        <p:txBody>
          <a:bodyPr wrap="none" lIns="91440" tIns="45720" rIns="91440" bIns="45720">
            <a:prstTxWarp prst="textPlain">
              <a:avLst/>
            </a:prstTxWarp>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рефлексия</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3648" y="1916832"/>
            <a:ext cx="6475804" cy="4582294"/>
          </a:xfrm>
          <a:prstGeom prst="rect">
            <a:avLst/>
          </a:prstGeom>
        </p:spPr>
      </p:pic>
      <p:pic>
        <p:nvPicPr>
          <p:cNvPr id="14" name="Рисунок 13" descr="http://www.znaikak.ru/design/pic/visred/desktopwallpapers_org_ua-689.jpg"/>
          <p:cNvPicPr/>
          <p:nvPr/>
        </p:nvPicPr>
        <p:blipFill>
          <a:blip r:embed="rId4" cstate="print"/>
          <a:srcRect/>
          <a:stretch>
            <a:fillRect/>
          </a:stretch>
        </p:blipFill>
        <p:spPr bwMode="auto">
          <a:xfrm>
            <a:off x="899592" y="685623"/>
            <a:ext cx="1285884" cy="785819"/>
          </a:xfrm>
          <a:prstGeom prst="ellipse">
            <a:avLst/>
          </a:prstGeom>
          <a:noFill/>
          <a:ln w="9525">
            <a:noFill/>
            <a:miter lim="800000"/>
            <a:headEnd/>
            <a:tailEnd/>
          </a:ln>
        </p:spPr>
      </p:pic>
      <p:pic>
        <p:nvPicPr>
          <p:cNvPr id="15" name="Рисунок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3648" y="1844824"/>
            <a:ext cx="6475804" cy="4582294"/>
          </a:xfrm>
          <a:prstGeom prst="rect">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2060848"/>
            <a:ext cx="6881210" cy="4464496"/>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1844824"/>
            <a:ext cx="6881210" cy="4464496"/>
          </a:xfrm>
          <a:prstGeom prst="rect">
            <a:avLst/>
          </a:prstGeom>
        </p:spPr>
      </p:pic>
    </p:spTree>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
            <a:ext cx="6517232" cy="6986528"/>
          </a:xfrm>
          <a:prstGeom prst="rect">
            <a:avLst/>
          </a:prstGeom>
          <a:solidFill>
            <a:schemeClr val="accent6">
              <a:lumMod val="40000"/>
              <a:lumOff val="60000"/>
            </a:schemeClr>
          </a:solidFill>
        </p:spPr>
        <p:txBody>
          <a:bodyPr wrap="square" lIns="91440" tIns="45720" rIns="91440" bIns="45720">
            <a:spAutoFit/>
          </a:bodyPr>
          <a:lstStyle/>
          <a:p>
            <a:endParaRPr lang="kk-KZ" sz="2800" b="1" dirty="0" smtClean="0">
              <a:ln w="1905"/>
              <a:effectLst>
                <a:innerShdw blurRad="69850" dist="43180" dir="5400000">
                  <a:srgbClr val="000000">
                    <a:alpha val="65000"/>
                  </a:srgbClr>
                </a:innerShdw>
              </a:effectLst>
              <a:latin typeface="Times New Roman" pitchFamily="18" charset="0"/>
              <a:cs typeface="Times New Roman" pitchFamily="18" charset="0"/>
            </a:endParaRPr>
          </a:p>
          <a:p>
            <a:r>
              <a:rPr lang="kk-KZ" sz="2800" b="1" dirty="0" smtClean="0">
                <a:ln w="1905"/>
                <a:effectLst>
                  <a:innerShdw blurRad="69850" dist="43180" dir="5400000">
                    <a:srgbClr val="000000">
                      <a:alpha val="65000"/>
                    </a:srgbClr>
                  </a:innerShdw>
                </a:effectLst>
                <a:latin typeface="Times New Roman" pitchFamily="18" charset="0"/>
                <a:cs typeface="Times New Roman" pitchFamily="18" charset="0"/>
              </a:rPr>
              <a:t>1.</a:t>
            </a:r>
            <a:r>
              <a:rPr lang="kk-KZ" sz="2800" b="1" dirty="0" smtClean="0">
                <a:latin typeface="Times New Roman" pitchFamily="18" charset="0"/>
                <a:cs typeface="Times New Roman" pitchFamily="18" charset="0"/>
              </a:rPr>
              <a:t> Адам өміріндегі ең жоғары бағалы дүние  қандай?</a:t>
            </a:r>
            <a:endParaRPr lang="ru-RU" sz="2800" b="1" dirty="0" smtClean="0">
              <a:latin typeface="Times New Roman" pitchFamily="18" charset="0"/>
              <a:cs typeface="Times New Roman" pitchFamily="18" charset="0"/>
            </a:endParaRPr>
          </a:p>
          <a:p>
            <a:r>
              <a:rPr lang="kk-KZ" sz="2800" b="1" dirty="0" smtClean="0">
                <a:ln w="1905"/>
                <a:effectLst>
                  <a:innerShdw blurRad="69850" dist="43180" dir="5400000">
                    <a:srgbClr val="000000">
                      <a:alpha val="65000"/>
                    </a:srgbClr>
                  </a:innerShdw>
                </a:effectLst>
                <a:latin typeface="Times New Roman" pitchFamily="18" charset="0"/>
                <a:cs typeface="Times New Roman" pitchFamily="18" charset="0"/>
              </a:rPr>
              <a:t>  </a:t>
            </a:r>
          </a:p>
          <a:p>
            <a:r>
              <a:rPr lang="kk-KZ" sz="2800" b="1" cap="none" spc="0" dirty="0" smtClean="0">
                <a:ln w="1905"/>
                <a:effectLst>
                  <a:innerShdw blurRad="69850" dist="43180" dir="5400000">
                    <a:srgbClr val="000000">
                      <a:alpha val="65000"/>
                    </a:srgbClr>
                  </a:innerShdw>
                </a:effectLst>
                <a:latin typeface="Times New Roman" pitchFamily="18" charset="0"/>
                <a:cs typeface="Times New Roman" pitchFamily="18" charset="0"/>
              </a:rPr>
              <a:t>2.Салауатты  өмір салтын  қалыптастыру үшін не істеу керек? </a:t>
            </a:r>
          </a:p>
          <a:p>
            <a:endParaRPr lang="kk-KZ" sz="2800" b="1"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r>
              <a:rPr lang="kk-KZ" sz="2800" b="1" dirty="0" smtClean="0">
                <a:ln w="1905"/>
                <a:effectLst>
                  <a:innerShdw blurRad="69850" dist="43180" dir="5400000">
                    <a:srgbClr val="000000">
                      <a:alpha val="65000"/>
                    </a:srgbClr>
                  </a:innerShdw>
                </a:effectLst>
                <a:latin typeface="Times New Roman" pitchFamily="18" charset="0"/>
                <a:cs typeface="Times New Roman" pitchFamily="18" charset="0"/>
              </a:rPr>
              <a:t>3.Денсаулық  жақсы болу үшін не  істеу  керек?</a:t>
            </a:r>
          </a:p>
          <a:p>
            <a:endParaRPr lang="kk-KZ" sz="2800" b="1" dirty="0" smtClean="0">
              <a:ln w="1905"/>
              <a:effectLst>
                <a:innerShdw blurRad="69850" dist="43180" dir="5400000">
                  <a:srgbClr val="000000">
                    <a:alpha val="65000"/>
                  </a:srgbClr>
                </a:innerShdw>
              </a:effectLst>
              <a:latin typeface="Times New Roman" pitchFamily="18" charset="0"/>
              <a:cs typeface="Times New Roman" pitchFamily="18" charset="0"/>
            </a:endParaRPr>
          </a:p>
          <a:p>
            <a:r>
              <a:rPr lang="kk-KZ" sz="2800" b="1" dirty="0" smtClean="0">
                <a:ln w="1905"/>
                <a:effectLst>
                  <a:innerShdw blurRad="69850" dist="43180" dir="5400000">
                    <a:srgbClr val="000000">
                      <a:alpha val="65000"/>
                    </a:srgbClr>
                  </a:innerShdw>
                </a:effectLst>
                <a:latin typeface="Times New Roman" pitchFamily="18" charset="0"/>
                <a:cs typeface="Times New Roman" pitchFamily="18" charset="0"/>
              </a:rPr>
              <a:t>4.Қазір  көңіл күйің  қалай?</a:t>
            </a:r>
            <a:r>
              <a:rPr lang="kk-KZ" sz="2800" b="1" dirty="0" smtClean="0">
                <a:latin typeface="Times New Roman" pitchFamily="18" charset="0"/>
                <a:cs typeface="Times New Roman" pitchFamily="18" charset="0"/>
              </a:rPr>
              <a:t> </a:t>
            </a:r>
          </a:p>
          <a:p>
            <a:endParaRPr lang="kk-KZ" sz="2800" b="1" dirty="0" smtClean="0">
              <a:latin typeface="Times New Roman" pitchFamily="18" charset="0"/>
              <a:cs typeface="Times New Roman" pitchFamily="18" charset="0"/>
            </a:endParaRPr>
          </a:p>
          <a:p>
            <a:r>
              <a:rPr lang="kk-KZ" sz="2800" b="1" dirty="0" smtClean="0">
                <a:latin typeface="Times New Roman" pitchFamily="18" charset="0"/>
                <a:cs typeface="Times New Roman" pitchFamily="18" charset="0"/>
              </a:rPr>
              <a:t>5. Ертедегі жігіт өзінің қате</a:t>
            </a:r>
            <a:r>
              <a:rPr lang="ru-RU" sz="2800" b="1" dirty="0" smtClean="0">
                <a:latin typeface="Times New Roman" pitchFamily="18" charset="0"/>
                <a:cs typeface="Times New Roman" pitchFamily="18" charset="0"/>
              </a:rPr>
              <a:t>-</a:t>
            </a:r>
          </a:p>
          <a:p>
            <a:r>
              <a:rPr lang="kk-KZ" sz="2800" b="1" dirty="0" smtClean="0">
                <a:latin typeface="Times New Roman" pitchFamily="18" charset="0"/>
                <a:cs typeface="Times New Roman" pitchFamily="18" charset="0"/>
              </a:rPr>
              <a:t>лерін түсіне ме?</a:t>
            </a:r>
            <a:endParaRPr lang="ru-RU" sz="2800" dirty="0" smtClean="0">
              <a:latin typeface="Times New Roman" pitchFamily="18" charset="0"/>
              <a:cs typeface="Times New Roman" pitchFamily="18" charset="0"/>
            </a:endParaRPr>
          </a:p>
          <a:p>
            <a:endParaRPr lang="kk-K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6387" name="Picture 3" descr="C:\Users\Администратор\AppData\Local\Microsoft\Windows\Temporary Internet Files\Content.IE5\XFGG2TXQ\MC900434957[1].wmf"/>
          <p:cNvPicPr>
            <a:picLocks noChangeAspect="1" noChangeArrowheads="1"/>
          </p:cNvPicPr>
          <p:nvPr/>
        </p:nvPicPr>
        <p:blipFill>
          <a:blip r:embed="rId2" cstate="print"/>
          <a:srcRect/>
          <a:stretch>
            <a:fillRect/>
          </a:stretch>
        </p:blipFill>
        <p:spPr bwMode="auto">
          <a:xfrm>
            <a:off x="7000892" y="3000372"/>
            <a:ext cx="1827886" cy="1292962"/>
          </a:xfrm>
          <a:prstGeom prst="rect">
            <a:avLst/>
          </a:prstGeom>
          <a:noFill/>
        </p:spPr>
      </p:pic>
      <p:pic>
        <p:nvPicPr>
          <p:cNvPr id="16388" name="Picture 4" descr="C:\Users\Администратор\AppData\Local\Microsoft\Windows\Temporary Internet Files\Content.IE5\XFGG2TXQ\MM900303500[1].gif"/>
          <p:cNvPicPr>
            <a:picLocks noChangeAspect="1" noChangeArrowheads="1" noCrop="1"/>
          </p:cNvPicPr>
          <p:nvPr/>
        </p:nvPicPr>
        <p:blipFill>
          <a:blip r:embed="rId3" cstate="print"/>
          <a:srcRect/>
          <a:stretch>
            <a:fillRect/>
          </a:stretch>
        </p:blipFill>
        <p:spPr bwMode="auto">
          <a:xfrm>
            <a:off x="6429388" y="1449248"/>
            <a:ext cx="1672264" cy="1274894"/>
          </a:xfrm>
          <a:prstGeom prst="rect">
            <a:avLst/>
          </a:prstGeom>
          <a:noFill/>
        </p:spPr>
      </p:pic>
      <p:pic>
        <p:nvPicPr>
          <p:cNvPr id="16390" name="Picture 6" descr="C:\Users\Администратор\AppData\Local\Microsoft\Windows\Temporary Internet Files\Content.IE5\2GVR9KCV\MC900231363[1].wmf"/>
          <p:cNvPicPr>
            <a:picLocks noChangeAspect="1" noChangeArrowheads="1"/>
          </p:cNvPicPr>
          <p:nvPr/>
        </p:nvPicPr>
        <p:blipFill>
          <a:blip r:embed="rId4" cstate="print"/>
          <a:srcRect/>
          <a:stretch>
            <a:fillRect/>
          </a:stretch>
        </p:blipFill>
        <p:spPr bwMode="auto">
          <a:xfrm>
            <a:off x="7011751" y="4500570"/>
            <a:ext cx="2132249" cy="1414271"/>
          </a:xfrm>
          <a:prstGeom prst="rect">
            <a:avLst/>
          </a:prstGeom>
          <a:noFill/>
        </p:spPr>
      </p:pic>
      <p:pic>
        <p:nvPicPr>
          <p:cNvPr id="16392" name="Picture 8" descr="C:\Users\Администратор\AppData\Local\Microsoft\Windows\Temporary Internet Files\Content.IE5\A5ANGKGR\MC900286855[1].wmf"/>
          <p:cNvPicPr>
            <a:picLocks noChangeAspect="1" noChangeArrowheads="1"/>
          </p:cNvPicPr>
          <p:nvPr/>
        </p:nvPicPr>
        <p:blipFill>
          <a:blip r:embed="rId5" cstate="print"/>
          <a:srcRect/>
          <a:stretch>
            <a:fillRect/>
          </a:stretch>
        </p:blipFill>
        <p:spPr bwMode="auto">
          <a:xfrm>
            <a:off x="5715008" y="5357826"/>
            <a:ext cx="1415516" cy="1208070"/>
          </a:xfrm>
          <a:prstGeom prst="rect">
            <a:avLst/>
          </a:prstGeom>
          <a:noFill/>
        </p:spPr>
      </p:pic>
      <p:pic>
        <p:nvPicPr>
          <p:cNvPr id="16393" name="Picture 9" descr="C:\Users\Администратор\AppData\Local\Microsoft\Windows\Temporary Internet Files\Content.IE5\2GVR9KCV\MC900424018[1].wmf"/>
          <p:cNvPicPr>
            <a:picLocks noChangeAspect="1" noChangeArrowheads="1"/>
          </p:cNvPicPr>
          <p:nvPr/>
        </p:nvPicPr>
        <p:blipFill>
          <a:blip r:embed="rId6" cstate="print"/>
          <a:srcRect/>
          <a:stretch>
            <a:fillRect/>
          </a:stretch>
        </p:blipFill>
        <p:spPr bwMode="auto">
          <a:xfrm rot="21147816">
            <a:off x="6661286" y="47946"/>
            <a:ext cx="808003" cy="1167332"/>
          </a:xfrm>
          <a:prstGeom prst="rect">
            <a:avLst/>
          </a:prstGeom>
          <a:noFill/>
        </p:spPr>
      </p:pic>
      <p:pic>
        <p:nvPicPr>
          <p:cNvPr id="14" name="Picture 11" descr="Изображение 1173"/>
          <p:cNvPicPr>
            <a:picLocks noChangeAspect="1" noChangeArrowheads="1" noCrop="1"/>
          </p:cNvPicPr>
          <p:nvPr/>
        </p:nvPicPr>
        <p:blipFill>
          <a:blip r:embed="rId7" cstate="print"/>
          <a:srcRect/>
          <a:stretch>
            <a:fillRect/>
          </a:stretch>
        </p:blipFill>
        <p:spPr bwMode="auto">
          <a:xfrm>
            <a:off x="7715272" y="0"/>
            <a:ext cx="1079500" cy="1049337"/>
          </a:xfrm>
          <a:prstGeom prst="rect">
            <a:avLst/>
          </a:prstGeom>
          <a:noFill/>
          <a:ln w="9525">
            <a:noFill/>
            <a:miter lim="800000"/>
            <a:headEnd/>
            <a:tailEnd/>
          </a:ln>
        </p:spPr>
      </p:pic>
      <p:pic>
        <p:nvPicPr>
          <p:cNvPr id="16394" name="Picture 10" descr="C:\Users\Администратор\AppData\Local\Microsoft\Windows\Temporary Internet Files\Content.IE5\8669L6SA\MM900283642[1].gif"/>
          <p:cNvPicPr>
            <a:picLocks noChangeAspect="1" noChangeArrowheads="1" noCrop="1"/>
          </p:cNvPicPr>
          <p:nvPr/>
        </p:nvPicPr>
        <p:blipFill>
          <a:blip r:embed="rId8" cstate="print"/>
          <a:srcRect/>
          <a:stretch>
            <a:fillRect/>
          </a:stretch>
        </p:blipFill>
        <p:spPr bwMode="auto">
          <a:xfrm>
            <a:off x="7500958" y="1500174"/>
            <a:ext cx="1343040" cy="1571636"/>
          </a:xfrm>
          <a:prstGeom prst="rect">
            <a:avLst/>
          </a:prstGeom>
          <a:noFill/>
        </p:spPr>
      </p:pic>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730956995"/>
              </p:ext>
            </p:extLst>
          </p:nvPr>
        </p:nvGraphicFramePr>
        <p:xfrm>
          <a:off x="899592" y="332657"/>
          <a:ext cx="7632847" cy="5344363"/>
        </p:xfrm>
        <a:graphic>
          <a:graphicData uri="http://schemas.openxmlformats.org/drawingml/2006/table">
            <a:tbl>
              <a:tblPr/>
              <a:tblGrid>
                <a:gridCol w="3412411"/>
                <a:gridCol w="549611"/>
                <a:gridCol w="2733594"/>
                <a:gridCol w="937231"/>
              </a:tblGrid>
              <a:tr h="445407">
                <a:tc>
                  <a:txBody>
                    <a:bodyPr/>
                    <a:lstStyle/>
                    <a:p>
                      <a:pPr algn="l">
                        <a:lnSpc>
                          <a:spcPts val="1300"/>
                        </a:lnSpc>
                        <a:spcAft>
                          <a:spcPts val="0"/>
                        </a:spcAft>
                      </a:pPr>
                      <a:endParaRPr lang="kk-KZ" sz="2400" b="0" dirty="0" smtClean="0">
                        <a:solidFill>
                          <a:srgbClr val="FF0000"/>
                        </a:solidFill>
                        <a:latin typeface="Times New Roman"/>
                        <a:ea typeface="Times New Roman"/>
                        <a:cs typeface="Times New Roman"/>
                      </a:endParaRPr>
                    </a:p>
                    <a:p>
                      <a:pPr algn="l">
                        <a:lnSpc>
                          <a:spcPts val="1300"/>
                        </a:lnSpc>
                        <a:spcAft>
                          <a:spcPts val="0"/>
                        </a:spcAft>
                      </a:pPr>
                      <a:endParaRPr lang="kk-KZ" sz="2400" b="0" dirty="0" smtClean="0">
                        <a:solidFill>
                          <a:srgbClr val="FF0000"/>
                        </a:solidFill>
                        <a:latin typeface="Times New Roman"/>
                        <a:ea typeface="Times New Roman"/>
                        <a:cs typeface="Times New Roman"/>
                      </a:endParaRPr>
                    </a:p>
                    <a:p>
                      <a:pPr algn="l">
                        <a:lnSpc>
                          <a:spcPts val="1300"/>
                        </a:lnSpc>
                        <a:spcAft>
                          <a:spcPts val="0"/>
                        </a:spcAft>
                      </a:pPr>
                      <a:r>
                        <a:rPr lang="kk-KZ" sz="2400" b="0" dirty="0" smtClean="0">
                          <a:solidFill>
                            <a:srgbClr val="FF0000"/>
                          </a:solidFill>
                          <a:latin typeface="Times New Roman"/>
                          <a:ea typeface="Times New Roman"/>
                          <a:cs typeface="Times New Roman"/>
                        </a:rPr>
                        <a:t>Бағалау </a:t>
                      </a:r>
                      <a:r>
                        <a:rPr lang="kk-KZ" sz="2400" b="0" dirty="0">
                          <a:solidFill>
                            <a:srgbClr val="FF0000"/>
                          </a:solidFill>
                          <a:latin typeface="Times New Roman"/>
                          <a:ea typeface="Times New Roman"/>
                          <a:cs typeface="Times New Roman"/>
                        </a:rPr>
                        <a:t>критерийі</a:t>
                      </a:r>
                      <a:endParaRPr lang="ru-RU" sz="2400" b="0" dirty="0">
                        <a:solidFill>
                          <a:srgbClr val="FF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kk-KZ" sz="2400" b="0" i="1" dirty="0" smtClean="0">
                          <a:solidFill>
                            <a:srgbClr val="FF0000"/>
                          </a:solidFill>
                          <a:latin typeface="Times New Roman"/>
                          <a:ea typeface="MS Mincho"/>
                        </a:rPr>
                        <a:t>№</a:t>
                      </a:r>
                      <a:endParaRPr lang="ru-RU" sz="2400" b="0" dirty="0">
                        <a:solidFill>
                          <a:srgbClr val="FF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endParaRPr lang="kk-KZ" sz="2400" b="0" dirty="0" smtClean="0">
                        <a:solidFill>
                          <a:srgbClr val="FF0000"/>
                        </a:solidFill>
                        <a:latin typeface="Times New Roman"/>
                        <a:ea typeface="Times New Roman"/>
                        <a:cs typeface="Times New Roman"/>
                      </a:endParaRPr>
                    </a:p>
                    <a:p>
                      <a:pPr algn="l">
                        <a:lnSpc>
                          <a:spcPts val="1300"/>
                        </a:lnSpc>
                        <a:spcAft>
                          <a:spcPts val="0"/>
                        </a:spcAft>
                      </a:pPr>
                      <a:endParaRPr lang="kk-KZ" sz="2400" b="0" dirty="0" smtClean="0">
                        <a:solidFill>
                          <a:srgbClr val="FF0000"/>
                        </a:solidFill>
                        <a:latin typeface="Times New Roman"/>
                        <a:ea typeface="Times New Roman"/>
                        <a:cs typeface="Times New Roman"/>
                      </a:endParaRPr>
                    </a:p>
                    <a:p>
                      <a:pPr algn="l">
                        <a:lnSpc>
                          <a:spcPts val="1300"/>
                        </a:lnSpc>
                        <a:spcAft>
                          <a:spcPts val="0"/>
                        </a:spcAft>
                      </a:pPr>
                      <a:r>
                        <a:rPr lang="kk-KZ" sz="2400" b="0" dirty="0" smtClean="0">
                          <a:solidFill>
                            <a:srgbClr val="FF0000"/>
                          </a:solidFill>
                          <a:latin typeface="Times New Roman"/>
                          <a:ea typeface="Times New Roman"/>
                          <a:cs typeface="Times New Roman"/>
                        </a:rPr>
                        <a:t>Дескриптор </a:t>
                      </a:r>
                      <a:endParaRPr lang="ru-RU" sz="2400" b="0" dirty="0">
                        <a:solidFill>
                          <a:srgbClr val="FF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2400" b="0" dirty="0" smtClean="0">
                        <a:solidFill>
                          <a:srgbClr val="FF0000"/>
                        </a:solidFill>
                        <a:latin typeface="Times New Roman"/>
                        <a:ea typeface="Times New Roman"/>
                        <a:cs typeface="Times New Roman"/>
                      </a:endParaRPr>
                    </a:p>
                    <a:p>
                      <a:pPr algn="just">
                        <a:lnSpc>
                          <a:spcPts val="1300"/>
                        </a:lnSpc>
                        <a:spcAft>
                          <a:spcPts val="0"/>
                        </a:spcAft>
                      </a:pPr>
                      <a:r>
                        <a:rPr lang="kk-KZ" sz="2400" b="0" dirty="0" smtClean="0">
                          <a:solidFill>
                            <a:srgbClr val="FF0000"/>
                          </a:solidFill>
                          <a:latin typeface="Times New Roman"/>
                          <a:ea typeface="Times New Roman"/>
                          <a:cs typeface="Times New Roman"/>
                        </a:rPr>
                        <a:t>Балл</a:t>
                      </a:r>
                      <a:endParaRPr lang="ru-RU" sz="2400" b="0" dirty="0">
                        <a:solidFill>
                          <a:srgbClr val="FF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166">
                <a:tc rowSpan="2">
                  <a:txBody>
                    <a:bodyPr/>
                    <a:lstStyle/>
                    <a:p>
                      <a:pPr algn="l">
                        <a:lnSpc>
                          <a:spcPct val="100000"/>
                        </a:lnSpc>
                        <a:spcAft>
                          <a:spcPts val="0"/>
                        </a:spcAft>
                      </a:pPr>
                      <a:endParaRPr lang="kk-KZ" sz="1800" b="0" i="1" dirty="0" smtClean="0">
                        <a:latin typeface="Times New Roman"/>
                        <a:ea typeface="Times New Roman"/>
                        <a:cs typeface="Times New Roman"/>
                      </a:endParaRPr>
                    </a:p>
                    <a:p>
                      <a:pPr algn="l">
                        <a:lnSpc>
                          <a:spcPct val="100000"/>
                        </a:lnSpc>
                        <a:spcAft>
                          <a:spcPts val="0"/>
                        </a:spcAft>
                      </a:pPr>
                      <a:r>
                        <a:rPr lang="kk-KZ" sz="2400" b="0" i="1" smtClean="0">
                          <a:latin typeface="Times New Roman"/>
                          <a:ea typeface="Times New Roman"/>
                          <a:cs typeface="Times New Roman"/>
                        </a:rPr>
                        <a:t>Фольклорлық және</a:t>
                      </a:r>
                    </a:p>
                    <a:p>
                      <a:pPr algn="l">
                        <a:lnSpc>
                          <a:spcPct val="100000"/>
                        </a:lnSpc>
                        <a:spcAft>
                          <a:spcPts val="0"/>
                        </a:spcAft>
                      </a:pPr>
                      <a:r>
                        <a:rPr lang="kk-KZ" sz="2400" b="0" i="1" smtClean="0">
                          <a:latin typeface="Times New Roman"/>
                          <a:ea typeface="Times New Roman"/>
                          <a:cs typeface="Times New Roman"/>
                        </a:rPr>
                        <a:t> </a:t>
                      </a:r>
                      <a:r>
                        <a:rPr lang="kk-KZ" sz="2400" b="0" i="1" dirty="0">
                          <a:latin typeface="Times New Roman"/>
                          <a:ea typeface="Times New Roman"/>
                          <a:cs typeface="Times New Roman"/>
                        </a:rPr>
                        <a:t>шағын көлемді </a:t>
                      </a:r>
                      <a:r>
                        <a:rPr lang="kk-KZ" sz="2400" b="0" i="1">
                          <a:latin typeface="Times New Roman"/>
                          <a:ea typeface="Times New Roman"/>
                          <a:cs typeface="Times New Roman"/>
                        </a:rPr>
                        <a:t>көркем </a:t>
                      </a:r>
                      <a:endParaRPr lang="kk-KZ" sz="2400" b="0" i="1" smtClean="0">
                        <a:latin typeface="Times New Roman"/>
                        <a:ea typeface="Times New Roman"/>
                        <a:cs typeface="Times New Roman"/>
                      </a:endParaRPr>
                    </a:p>
                    <a:p>
                      <a:pPr algn="l">
                        <a:lnSpc>
                          <a:spcPct val="100000"/>
                        </a:lnSpc>
                        <a:spcAft>
                          <a:spcPts val="0"/>
                        </a:spcAft>
                      </a:pPr>
                      <a:r>
                        <a:rPr lang="kk-KZ" sz="2400" b="0" i="1" smtClean="0">
                          <a:latin typeface="Times New Roman"/>
                          <a:ea typeface="Times New Roman"/>
                          <a:cs typeface="Times New Roman"/>
                        </a:rPr>
                        <a:t>әдеби </a:t>
                      </a:r>
                      <a:r>
                        <a:rPr lang="kk-KZ" sz="2400" b="0" i="1" dirty="0">
                          <a:latin typeface="Times New Roman"/>
                          <a:ea typeface="Times New Roman"/>
                          <a:cs typeface="Times New Roman"/>
                        </a:rPr>
                        <a:t>мәтіндердің мазмұнын түсіну</a:t>
                      </a:r>
                      <a:endParaRPr lang="ru-RU" sz="24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1тапсырма</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2000" b="0" dirty="0" smtClean="0">
                          <a:solidFill>
                            <a:srgbClr val="000000"/>
                          </a:solidFill>
                          <a:latin typeface="Times New Roman"/>
                          <a:ea typeface="Times New Roman"/>
                          <a:cs typeface="Times New Roman"/>
                        </a:rPr>
                        <a:t>Әдеби</a:t>
                      </a:r>
                      <a:r>
                        <a:rPr lang="kk-KZ" sz="2000" b="0" baseline="0" dirty="0" smtClean="0">
                          <a:solidFill>
                            <a:srgbClr val="000000"/>
                          </a:solidFill>
                          <a:latin typeface="Times New Roman"/>
                          <a:ea typeface="Times New Roman"/>
                          <a:cs typeface="Times New Roman"/>
                        </a:rPr>
                        <a:t> </a:t>
                      </a:r>
                      <a:r>
                        <a:rPr lang="kk-KZ" sz="2000" b="0" baseline="0" smtClean="0">
                          <a:solidFill>
                            <a:srgbClr val="000000"/>
                          </a:solidFill>
                          <a:latin typeface="Times New Roman"/>
                          <a:ea typeface="Times New Roman"/>
                          <a:cs typeface="Times New Roman"/>
                        </a:rPr>
                        <a:t>мәтіннің </a:t>
                      </a:r>
                    </a:p>
                    <a:p>
                      <a:pPr algn="just">
                        <a:lnSpc>
                          <a:spcPts val="1300"/>
                        </a:lnSpc>
                        <a:spcAft>
                          <a:spcPts val="0"/>
                        </a:spcAft>
                      </a:pPr>
                      <a:r>
                        <a:rPr lang="kk-KZ" sz="2000" b="0" baseline="0" smtClean="0">
                          <a:solidFill>
                            <a:srgbClr val="000000"/>
                          </a:solidFill>
                          <a:latin typeface="Times New Roman"/>
                          <a:ea typeface="Times New Roman"/>
                          <a:cs typeface="Times New Roman"/>
                        </a:rPr>
                        <a:t>мазмұнын </a:t>
                      </a:r>
                      <a:r>
                        <a:rPr lang="kk-KZ" sz="2000" b="0" baseline="0" dirty="0" smtClean="0">
                          <a:solidFill>
                            <a:srgbClr val="000000"/>
                          </a:solidFill>
                          <a:latin typeface="Times New Roman"/>
                          <a:ea typeface="Times New Roman"/>
                          <a:cs typeface="Times New Roman"/>
                        </a:rPr>
                        <a:t>түсінеді</a:t>
                      </a:r>
                      <a:endParaRPr lang="kk-KZ" sz="2000" b="0" dirty="0" smtClean="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1</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583">
                <a:tc vMerge="1">
                  <a:txBody>
                    <a:bodyPr/>
                    <a:lstStyle/>
                    <a:p>
                      <a:endParaRPr lang="ru-RU"/>
                    </a:p>
                  </a:txBody>
                  <a:tcPr/>
                </a:tc>
                <a:tc vMerge="1">
                  <a:txBody>
                    <a:bodyPr/>
                    <a:lstStyle/>
                    <a:p>
                      <a:endParaRPr lang="ru-RU"/>
                    </a:p>
                  </a:txBody>
                  <a:tcPr/>
                </a:tc>
                <a:tc>
                  <a:txBody>
                    <a:bodyPr/>
                    <a:lstStyle/>
                    <a:p>
                      <a:pPr algn="just">
                        <a:lnSpc>
                          <a:spcPct val="100000"/>
                        </a:lnSpc>
                        <a:spcAft>
                          <a:spcPts val="0"/>
                        </a:spcAft>
                      </a:pPr>
                      <a:r>
                        <a:rPr lang="kk-KZ" sz="2000" b="0" dirty="0">
                          <a:solidFill>
                            <a:srgbClr val="000000"/>
                          </a:solidFill>
                          <a:latin typeface="Times New Roman"/>
                          <a:ea typeface="Times New Roman"/>
                          <a:cs typeface="Times New Roman"/>
                        </a:rPr>
                        <a:t>Сұрақтарға жауап береді</a:t>
                      </a:r>
                      <a:endParaRPr lang="ru-RU" sz="20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ru-RU" sz="1800" b="0" dirty="0" smtClean="0">
                        <a:solidFill>
                          <a:srgbClr val="000000"/>
                        </a:solidFill>
                        <a:latin typeface="Times New Roman"/>
                        <a:ea typeface="Times New Roman"/>
                        <a:cs typeface="Times New Roman"/>
                      </a:endParaRPr>
                    </a:p>
                    <a:p>
                      <a:pPr algn="just">
                        <a:lnSpc>
                          <a:spcPts val="1300"/>
                        </a:lnSpc>
                        <a:spcAft>
                          <a:spcPts val="0"/>
                        </a:spcAft>
                      </a:pPr>
                      <a:r>
                        <a:rPr lang="ru-RU" sz="1800" b="0" dirty="0" smtClean="0">
                          <a:solidFill>
                            <a:srgbClr val="000000"/>
                          </a:solidFill>
                          <a:latin typeface="Times New Roman"/>
                          <a:ea typeface="Times New Roman"/>
                          <a:cs typeface="Times New Roman"/>
                        </a:rPr>
                        <a:t>2</a:t>
                      </a:r>
                      <a:endParaRPr lang="kk-KZ" sz="1800" b="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988">
                <a:tc rowSpan="2">
                  <a:txBody>
                    <a:bodyPr/>
                    <a:lstStyle/>
                    <a:p>
                      <a:pPr algn="just">
                        <a:lnSpc>
                          <a:spcPts val="1300"/>
                        </a:lnSpc>
                        <a:spcAft>
                          <a:spcPts val="0"/>
                        </a:spcAft>
                      </a:pPr>
                      <a:endParaRPr lang="kk-KZ" sz="1800" b="0" i="1" dirty="0" smtClean="0">
                        <a:latin typeface="Times New Roman"/>
                        <a:ea typeface="Times New Roman"/>
                        <a:cs typeface="Times New Roman"/>
                      </a:endParaRPr>
                    </a:p>
                    <a:p>
                      <a:pPr algn="just">
                        <a:lnSpc>
                          <a:spcPct val="100000"/>
                        </a:lnSpc>
                        <a:spcAft>
                          <a:spcPts val="0"/>
                        </a:spcAft>
                      </a:pPr>
                      <a:endParaRPr lang="kk-KZ" sz="1800" b="0" i="1" dirty="0" smtClean="0">
                        <a:latin typeface="Times New Roman"/>
                        <a:ea typeface="Times New Roman"/>
                        <a:cs typeface="Times New Roman"/>
                      </a:endParaRPr>
                    </a:p>
                    <a:p>
                      <a:pPr algn="just">
                        <a:lnSpc>
                          <a:spcPct val="100000"/>
                        </a:lnSpc>
                        <a:spcAft>
                          <a:spcPts val="0"/>
                        </a:spcAft>
                      </a:pPr>
                      <a:r>
                        <a:rPr lang="kk-KZ" sz="2400" b="0" i="1" dirty="0" smtClean="0">
                          <a:latin typeface="Times New Roman"/>
                          <a:ea typeface="Times New Roman"/>
                          <a:cs typeface="Times New Roman"/>
                        </a:rPr>
                        <a:t>Негізгі </a:t>
                      </a:r>
                      <a:r>
                        <a:rPr lang="kk-KZ" sz="2400" b="0" i="1" dirty="0">
                          <a:latin typeface="Times New Roman"/>
                          <a:ea typeface="Times New Roman"/>
                          <a:cs typeface="Times New Roman"/>
                        </a:rPr>
                        <a:t>ақпаратты анықтау</a:t>
                      </a:r>
                      <a:endParaRPr lang="ru-RU" sz="24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300"/>
                        </a:lnSpc>
                        <a:spcAft>
                          <a:spcPts val="0"/>
                        </a:spcAft>
                      </a:pPr>
                      <a:endParaRPr lang="ru-RU" sz="1800" b="0" dirty="0" smtClean="0">
                        <a:solidFill>
                          <a:srgbClr val="000000"/>
                        </a:solidFill>
                        <a:latin typeface="Times New Roman"/>
                        <a:ea typeface="Times New Roman"/>
                        <a:cs typeface="Times New Roman"/>
                      </a:endParaRPr>
                    </a:p>
                    <a:p>
                      <a:pPr algn="just">
                        <a:lnSpc>
                          <a:spcPts val="1300"/>
                        </a:lnSpc>
                        <a:spcAft>
                          <a:spcPts val="0"/>
                        </a:spcAft>
                      </a:pPr>
                      <a:endParaRPr lang="ru-RU" sz="1800" b="0" dirty="0" smtClean="0">
                        <a:solidFill>
                          <a:srgbClr val="000000"/>
                        </a:solidFill>
                        <a:latin typeface="Times New Roman"/>
                        <a:ea typeface="Times New Roman"/>
                        <a:cs typeface="Times New Roman"/>
                      </a:endParaRPr>
                    </a:p>
                    <a:p>
                      <a:pPr algn="just">
                        <a:lnSpc>
                          <a:spcPts val="1300"/>
                        </a:lnSpc>
                        <a:spcAft>
                          <a:spcPts val="0"/>
                        </a:spcAft>
                      </a:pPr>
                      <a:r>
                        <a:rPr lang="ru-RU" sz="1800" b="0" dirty="0" smtClean="0">
                          <a:solidFill>
                            <a:srgbClr val="000000"/>
                          </a:solidFill>
                          <a:latin typeface="Times New Roman"/>
                          <a:ea typeface="Times New Roman"/>
                          <a:cs typeface="Times New Roman"/>
                        </a:rPr>
                        <a:t>2тапсырма </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kk-KZ" sz="2400" b="0" dirty="0" smtClean="0">
                          <a:solidFill>
                            <a:srgbClr val="000000"/>
                          </a:solidFill>
                          <a:latin typeface="Times New Roman"/>
                          <a:ea typeface="Times New Roman"/>
                          <a:cs typeface="Times New Roman"/>
                        </a:rPr>
                        <a:t>Семантикалық </a:t>
                      </a:r>
                      <a:r>
                        <a:rPr lang="kk-KZ" sz="2400" b="0" dirty="0">
                          <a:solidFill>
                            <a:srgbClr val="000000"/>
                          </a:solidFill>
                          <a:latin typeface="Times New Roman"/>
                          <a:ea typeface="Times New Roman"/>
                          <a:cs typeface="Times New Roman"/>
                        </a:rPr>
                        <a:t>карта.</a:t>
                      </a:r>
                      <a:endParaRPr lang="ru-RU" sz="24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1</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203">
                <a:tc vMerge="1">
                  <a:txBody>
                    <a:bodyPr/>
                    <a:lstStyle/>
                    <a:p>
                      <a:endParaRPr lang="ru-RU"/>
                    </a:p>
                  </a:txBody>
                  <a:tcPr/>
                </a:tc>
                <a:tc vMerge="1">
                  <a:txBody>
                    <a:bodyPr/>
                    <a:lstStyle/>
                    <a:p>
                      <a:endParaRPr lang="ru-RU"/>
                    </a:p>
                  </a:txBody>
                  <a:tcPr/>
                </a:tc>
                <a:tc>
                  <a:txBody>
                    <a:bodyPr/>
                    <a:lstStyle/>
                    <a:p>
                      <a:pPr algn="l">
                        <a:lnSpc>
                          <a:spcPct val="100000"/>
                        </a:lnSpc>
                        <a:spcAft>
                          <a:spcPts val="0"/>
                        </a:spcAft>
                      </a:pPr>
                      <a:r>
                        <a:rPr lang="kk-KZ" sz="2000" b="0" dirty="0" smtClean="0">
                          <a:solidFill>
                            <a:schemeClr val="tx1"/>
                          </a:solidFill>
                          <a:latin typeface="Arial"/>
                          <a:ea typeface="Times New Roman"/>
                          <a:cs typeface="Times New Roman"/>
                        </a:rPr>
                        <a:t>Кәртішкемен</a:t>
                      </a:r>
                      <a:r>
                        <a:rPr lang="kk-KZ" sz="2000" b="0" baseline="0" dirty="0" smtClean="0">
                          <a:solidFill>
                            <a:schemeClr val="tx1"/>
                          </a:solidFill>
                          <a:latin typeface="Arial"/>
                          <a:ea typeface="Times New Roman"/>
                          <a:cs typeface="Times New Roman"/>
                        </a:rPr>
                        <a:t> жұмыс</a:t>
                      </a:r>
                      <a:endParaRPr lang="ru-RU" sz="2000" b="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1</a:t>
                      </a:r>
                    </a:p>
                    <a:p>
                      <a:pPr algn="just">
                        <a:lnSpc>
                          <a:spcPts val="1300"/>
                        </a:lnSpc>
                        <a:spcAft>
                          <a:spcPts val="0"/>
                        </a:spcAft>
                      </a:pP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166">
                <a:tc>
                  <a:txBody>
                    <a:bodyPr/>
                    <a:lstStyle/>
                    <a:p>
                      <a:pPr algn="just">
                        <a:lnSpc>
                          <a:spcPts val="1300"/>
                        </a:lnSpc>
                        <a:spcAft>
                          <a:spcPts val="0"/>
                        </a:spcAft>
                      </a:pPr>
                      <a:endParaRPr lang="kk-KZ" sz="1800" b="0" i="1" dirty="0" smtClean="0">
                        <a:latin typeface="Times New Roman"/>
                        <a:ea typeface="Times New Roman"/>
                        <a:cs typeface="Times New Roman"/>
                      </a:endParaRPr>
                    </a:p>
                    <a:p>
                      <a:pPr algn="just">
                        <a:lnSpc>
                          <a:spcPct val="100000"/>
                        </a:lnSpc>
                        <a:spcAft>
                          <a:spcPts val="0"/>
                        </a:spcAft>
                      </a:pPr>
                      <a:r>
                        <a:rPr lang="kk-KZ" sz="2000" b="0" i="1" dirty="0" smtClean="0">
                          <a:latin typeface="Times New Roman"/>
                          <a:ea typeface="Times New Roman"/>
                          <a:cs typeface="Times New Roman"/>
                        </a:rPr>
                        <a:t>Мекен </a:t>
                      </a:r>
                      <a:r>
                        <a:rPr lang="kk-KZ" sz="2000" b="0" i="1" dirty="0">
                          <a:latin typeface="Times New Roman"/>
                          <a:ea typeface="Times New Roman"/>
                          <a:cs typeface="Times New Roman"/>
                        </a:rPr>
                        <a:t>және мезгіл үстеулерді ауызша және жазба жұмыстарда орынды қолдану</a:t>
                      </a:r>
                      <a:endParaRPr lang="ru-RU" sz="20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ru-RU"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2</a:t>
                      </a:r>
                    </a:p>
                    <a:p>
                      <a:pPr algn="just">
                        <a:lnSpc>
                          <a:spcPts val="1300"/>
                        </a:lnSpc>
                        <a:spcAft>
                          <a:spcPts val="0"/>
                        </a:spcAft>
                      </a:pPr>
                      <a:endParaRPr lang="ru-RU" sz="1800" b="0" dirty="0" smtClean="0">
                        <a:solidFill>
                          <a:srgbClr val="000000"/>
                        </a:solidFill>
                        <a:latin typeface="Times New Roman"/>
                        <a:ea typeface="Times New Roman"/>
                        <a:cs typeface="Times New Roman"/>
                      </a:endParaRPr>
                    </a:p>
                    <a:p>
                      <a:pPr algn="just">
                        <a:lnSpc>
                          <a:spcPts val="1300"/>
                        </a:lnSpc>
                        <a:spcAft>
                          <a:spcPts val="0"/>
                        </a:spcAft>
                      </a:pPr>
                      <a:r>
                        <a:rPr lang="ru-RU" sz="1800" b="0" dirty="0" err="1" smtClean="0">
                          <a:solidFill>
                            <a:srgbClr val="000000"/>
                          </a:solidFill>
                          <a:latin typeface="Times New Roman"/>
                          <a:ea typeface="Times New Roman"/>
                          <a:cs typeface="Times New Roman"/>
                        </a:rPr>
                        <a:t>Тапсырма</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300"/>
                        </a:spcBef>
                        <a:spcAft>
                          <a:spcPts val="300"/>
                        </a:spcAft>
                      </a:pPr>
                      <a:endParaRPr lang="kk-KZ" sz="1400" b="1" dirty="0" smtClean="0">
                        <a:latin typeface="Times New Roman"/>
                        <a:ea typeface="Times New Roman"/>
                        <a:cs typeface="Times New Roman"/>
                      </a:endParaRPr>
                    </a:p>
                    <a:p>
                      <a:pPr algn="just">
                        <a:lnSpc>
                          <a:spcPts val="1300"/>
                        </a:lnSpc>
                        <a:spcBef>
                          <a:spcPts val="300"/>
                        </a:spcBef>
                        <a:spcAft>
                          <a:spcPts val="300"/>
                        </a:spcAft>
                      </a:pPr>
                      <a:r>
                        <a:rPr lang="kk-KZ" sz="1400" dirty="0" smtClean="0">
                          <a:latin typeface="Times New Roman"/>
                          <a:ea typeface="Times New Roman"/>
                          <a:cs typeface="Times New Roman"/>
                        </a:rPr>
                        <a:t> </a:t>
                      </a:r>
                      <a:r>
                        <a:rPr lang="kk-KZ" sz="1400" dirty="0">
                          <a:latin typeface="Times New Roman"/>
                          <a:ea typeface="Times New Roman"/>
                          <a:cs typeface="Times New Roman"/>
                        </a:rPr>
                        <a:t>Қайда ?деген сұраққа </a:t>
                      </a:r>
                      <a:r>
                        <a:rPr lang="kk-KZ" sz="1400" dirty="0" smtClean="0">
                          <a:latin typeface="Times New Roman"/>
                          <a:ea typeface="Times New Roman"/>
                          <a:cs typeface="Times New Roman"/>
                        </a:rPr>
                        <a:t>сөздерді </a:t>
                      </a:r>
                      <a:r>
                        <a:rPr lang="kk-KZ" sz="1400" dirty="0">
                          <a:latin typeface="Times New Roman"/>
                          <a:ea typeface="Times New Roman"/>
                          <a:cs typeface="Times New Roman"/>
                        </a:rPr>
                        <a:t>табу (қасына, алдына, жөніне)</a:t>
                      </a:r>
                      <a:endParaRPr lang="ru-RU" sz="1400" dirty="0">
                        <a:latin typeface="Arial"/>
                        <a:ea typeface="Times New Roman"/>
                        <a:cs typeface="Times New Roman"/>
                      </a:endParaRPr>
                    </a:p>
                    <a:p>
                      <a:pPr algn="just">
                        <a:lnSpc>
                          <a:spcPts val="1300"/>
                        </a:lnSpc>
                        <a:spcBef>
                          <a:spcPts val="300"/>
                        </a:spcBef>
                        <a:spcAft>
                          <a:spcPts val="300"/>
                        </a:spcAft>
                      </a:pPr>
                      <a:r>
                        <a:rPr lang="kk-KZ" sz="1400" dirty="0" smtClean="0">
                          <a:latin typeface="Times New Roman"/>
                          <a:ea typeface="Times New Roman"/>
                          <a:cs typeface="Times New Roman"/>
                        </a:rPr>
                        <a:t> </a:t>
                      </a:r>
                      <a:r>
                        <a:rPr lang="kk-KZ" sz="1400" dirty="0">
                          <a:latin typeface="Times New Roman"/>
                          <a:ea typeface="Times New Roman"/>
                          <a:cs typeface="Times New Roman"/>
                        </a:rPr>
                        <a:t>Қашан? деген </a:t>
                      </a:r>
                      <a:r>
                        <a:rPr lang="kk-KZ" sz="1400">
                          <a:latin typeface="Times New Roman"/>
                          <a:ea typeface="Times New Roman"/>
                          <a:cs typeface="Times New Roman"/>
                        </a:rPr>
                        <a:t>сұраққа </a:t>
                      </a:r>
                      <a:r>
                        <a:rPr lang="kk-KZ" sz="1400" smtClean="0">
                          <a:latin typeface="Times New Roman"/>
                          <a:ea typeface="Times New Roman"/>
                          <a:cs typeface="Times New Roman"/>
                        </a:rPr>
                        <a:t>сөздерді </a:t>
                      </a:r>
                      <a:r>
                        <a:rPr lang="kk-KZ" sz="1400" dirty="0">
                          <a:latin typeface="Times New Roman"/>
                          <a:ea typeface="Times New Roman"/>
                          <a:cs typeface="Times New Roman"/>
                        </a:rPr>
                        <a:t>табу( ертеде, бір күні)</a:t>
                      </a:r>
                      <a:endParaRPr lang="ru-RU" sz="1400" dirty="0">
                        <a:latin typeface="Arial"/>
                        <a:ea typeface="Times New Roman"/>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2</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583">
                <a:tc>
                  <a:txBody>
                    <a:bodyPr/>
                    <a:lstStyle/>
                    <a:p>
                      <a:pPr algn="just">
                        <a:lnSpc>
                          <a:spcPts val="1300"/>
                        </a:lnSpc>
                        <a:spcAft>
                          <a:spcPts val="0"/>
                        </a:spcAft>
                      </a:pPr>
                      <a:endParaRPr lang="ru-RU" sz="1600" b="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ru-RU" sz="1600" b="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kk-KZ" sz="1800" b="0" dirty="0" smtClean="0">
                        <a:solidFill>
                          <a:srgbClr val="000000"/>
                        </a:solidFill>
                        <a:latin typeface="Times New Roman"/>
                        <a:ea typeface="Times New Roman"/>
                        <a:cs typeface="Times New Roman"/>
                      </a:endParaRPr>
                    </a:p>
                    <a:p>
                      <a:pPr algn="just">
                        <a:lnSpc>
                          <a:spcPts val="1300"/>
                        </a:lnSpc>
                        <a:spcAft>
                          <a:spcPts val="0"/>
                        </a:spcAft>
                      </a:pPr>
                      <a:r>
                        <a:rPr lang="kk-KZ" sz="1800" b="0" dirty="0" smtClean="0">
                          <a:solidFill>
                            <a:srgbClr val="000000"/>
                          </a:solidFill>
                          <a:latin typeface="Times New Roman"/>
                          <a:ea typeface="Times New Roman"/>
                          <a:cs typeface="Times New Roman"/>
                        </a:rPr>
                        <a:t>7</a:t>
                      </a:r>
                      <a:endParaRPr lang="ru-RU" sz="1600" b="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260648"/>
            <a:ext cx="6192688" cy="923330"/>
          </a:xfrm>
          <a:prstGeom prst="rect">
            <a:avLst/>
          </a:prstGeom>
          <a:noFill/>
        </p:spPr>
        <p:txBody>
          <a:bodyPr wrap="square" rtlCol="0">
            <a:spAutoFit/>
          </a:bodyPr>
          <a:lstStyle/>
          <a:p>
            <a:r>
              <a:rPr lang="kk-KZ" sz="5400" b="1" i="1" dirty="0" smtClean="0">
                <a:ln w="18000">
                  <a:solidFill>
                    <a:schemeClr val="accent1">
                      <a:lumMod val="75000"/>
                    </a:schemeClr>
                  </a:solidFill>
                  <a:prstDash val="solid"/>
                  <a:miter lim="800000"/>
                </a:ln>
                <a:solidFill>
                  <a:srgbClr val="FF0000"/>
                </a:solidFill>
                <a:effectLst>
                  <a:outerShdw blurRad="25500" dist="23000" dir="7020000" algn="tl">
                    <a:srgbClr val="000000">
                      <a:alpha val="50000"/>
                    </a:srgbClr>
                  </a:outerShdw>
                </a:effectLst>
              </a:rPr>
              <a:t> </a:t>
            </a:r>
            <a:r>
              <a:rPr lang="kk-KZ" sz="4400" b="1" dirty="0" smtClean="0">
                <a:ln w="18000">
                  <a:solidFill>
                    <a:schemeClr val="accent1">
                      <a:lumMod val="75000"/>
                    </a:schemeClr>
                  </a:solidFill>
                  <a:prstDash val="solid"/>
                  <a:miter lim="800000"/>
                </a:ln>
                <a:solidFill>
                  <a:srgbClr val="FF0000"/>
                </a:solidFill>
                <a:latin typeface="Times New Roman" pitchFamily="18" charset="0"/>
                <a:cs typeface="Times New Roman" pitchFamily="18" charset="0"/>
              </a:rPr>
              <a:t>Оқу мақсаты </a:t>
            </a:r>
            <a:r>
              <a:rPr lang="kk-KZ" sz="4000" b="1" i="1" dirty="0" smtClean="0">
                <a:ln w="18000">
                  <a:solidFill>
                    <a:schemeClr val="accent1">
                      <a:lumMod val="75000"/>
                    </a:schemeClr>
                  </a:solidFill>
                  <a:prstDash val="solid"/>
                  <a:miter lim="800000"/>
                </a:ln>
                <a:solidFill>
                  <a:srgbClr val="FF0000"/>
                </a:solidFill>
                <a:latin typeface="Times New Roman" pitchFamily="18" charset="0"/>
                <a:cs typeface="Times New Roman" pitchFamily="18" charset="0"/>
              </a:rPr>
              <a:t>:</a:t>
            </a:r>
            <a:endParaRPr lang="ru-RU" sz="4000" b="1" i="1" dirty="0">
              <a:ln w="18000">
                <a:solidFill>
                  <a:schemeClr val="accent1">
                    <a:lumMod val="75000"/>
                  </a:schemeClr>
                </a:solidFill>
                <a:prstDash val="solid"/>
                <a:miter lim="800000"/>
              </a:ln>
              <a:solidFill>
                <a:srgbClr val="FF0000"/>
              </a:solidFill>
              <a:latin typeface="Times New Roman" pitchFamily="18" charset="0"/>
              <a:cs typeface="Times New Roman" pitchFamily="18" charset="0"/>
            </a:endParaRPr>
          </a:p>
        </p:txBody>
      </p:sp>
      <p:grpSp>
        <p:nvGrpSpPr>
          <p:cNvPr id="6" name="Группа 5"/>
          <p:cNvGrpSpPr/>
          <p:nvPr/>
        </p:nvGrpSpPr>
        <p:grpSpPr>
          <a:xfrm rot="4737650">
            <a:off x="7535507" y="109818"/>
            <a:ext cx="1063210" cy="1794778"/>
            <a:chOff x="6228184" y="4365104"/>
            <a:chExt cx="984684" cy="1662220"/>
          </a:xfrm>
        </p:grpSpPr>
        <p:sp>
          <p:nvSpPr>
            <p:cNvPr id="7" name="Овал 6"/>
            <p:cNvSpPr/>
            <p:nvPr/>
          </p:nvSpPr>
          <p:spPr>
            <a:xfrm>
              <a:off x="6228184" y="4365104"/>
              <a:ext cx="432048" cy="432048"/>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8" name="Овал 7"/>
            <p:cNvSpPr/>
            <p:nvPr/>
          </p:nvSpPr>
          <p:spPr>
            <a:xfrm>
              <a:off x="6844444" y="5290476"/>
              <a:ext cx="368424" cy="368424"/>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9" name="Овал 8"/>
            <p:cNvSpPr/>
            <p:nvPr/>
          </p:nvSpPr>
          <p:spPr>
            <a:xfrm>
              <a:off x="6508131" y="5843112"/>
              <a:ext cx="184212" cy="184212"/>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grpSp>
      <p:sp>
        <p:nvSpPr>
          <p:cNvPr id="10" name="Прямоугольник 9"/>
          <p:cNvSpPr/>
          <p:nvPr/>
        </p:nvSpPr>
        <p:spPr>
          <a:xfrm rot="2235220">
            <a:off x="428283" y="4459471"/>
            <a:ext cx="4318863" cy="1325995"/>
          </a:xfrm>
          <a:prstGeom prst="rect">
            <a:avLst/>
          </a:prstGeom>
          <a:solidFill>
            <a:schemeClr val="accent1">
              <a:alpha val="31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313" name="Rectangle 1"/>
          <p:cNvSpPr>
            <a:spLocks noChangeArrowheads="1"/>
          </p:cNvSpPr>
          <p:nvPr/>
        </p:nvSpPr>
        <p:spPr bwMode="auto">
          <a:xfrm>
            <a:off x="1043608" y="1107048"/>
            <a:ext cx="7200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a:t>
            </a: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a:t>
            </a:r>
            <a:r>
              <a:rPr kumimoji="0" lang="en-GB"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4. </a:t>
            </a: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Фольклор</a:t>
            </a:r>
            <a:r>
              <a:rPr kumimoji="0" lang="kk-KZ"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лық және шағын көлемді көркем әдеби мәтіндердің мазмұнын түсіну.</a:t>
            </a:r>
            <a:endParaRPr kumimoji="0" lang="ru-RU" sz="36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5.О1. </a:t>
            </a:r>
            <a:r>
              <a:rPr kumimoji="0" lang="ru-RU" sz="3600" b="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Мәтіндег</a:t>
            </a:r>
            <a:r>
              <a:rPr kumimoji="0" lang="kk-KZ"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і</a:t>
            </a: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негізгі</a:t>
            </a: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ақпаратты</a:t>
            </a: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анықтау</a:t>
            </a: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5.ТБ.Мезгіл</a:t>
            </a:r>
            <a:r>
              <a:rPr kumimoji="0" lang="ru-RU" sz="3600" b="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және мекен</a:t>
            </a:r>
            <a:r>
              <a:rPr kumimoji="0" lang="ru-RU" sz="3600" b="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u="none" strike="noStrike" cap="none" normalizeH="0" dirty="0" err="1" smtClean="0">
                <a:ln>
                  <a:noFill/>
                </a:ln>
                <a:solidFill>
                  <a:srgbClr val="002060"/>
                </a:solidFill>
                <a:effectLst/>
                <a:latin typeface="Times New Roman" pitchFamily="18" charset="0"/>
                <a:ea typeface="Times New Roman" pitchFamily="18" charset="0"/>
                <a:cs typeface="Times New Roman" pitchFamily="18" charset="0"/>
              </a:rPr>
              <a:t>үстеулердің сұрақтарына жауап</a:t>
            </a:r>
            <a:r>
              <a:rPr kumimoji="0" lang="ru-RU" sz="3600" b="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беру</a:t>
            </a:r>
            <a:endParaRPr kumimoji="0" lang="ru-RU" sz="3600" b="1" u="none" strike="noStrike" cap="none" normalizeH="0" baseline="0" dirty="0" smtClean="0">
              <a:ln>
                <a:noFill/>
              </a:ln>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742369546"/>
      </p:ext>
    </p:extLst>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0000"/>
                </a:solidFill>
                <a:latin typeface="Times New Roman" pitchFamily="18" charset="0"/>
                <a:cs typeface="Times New Roman" pitchFamily="18" charset="0"/>
              </a:rPr>
              <a:t>Саба</a:t>
            </a:r>
            <a:r>
              <a:rPr lang="kk-KZ" b="1" dirty="0" smtClean="0">
                <a:solidFill>
                  <a:srgbClr val="FF0000"/>
                </a:solidFill>
                <a:latin typeface="Times New Roman" pitchFamily="18" charset="0"/>
                <a:cs typeface="Times New Roman" pitchFamily="18" charset="0"/>
              </a:rPr>
              <a:t>қтың мақсаты:</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r>
              <a:rPr lang="kk-KZ" b="1" dirty="0" smtClean="0">
                <a:solidFill>
                  <a:srgbClr val="FF0000"/>
                </a:solidFill>
                <a:latin typeface="Times New Roman" pitchFamily="18" charset="0"/>
                <a:cs typeface="Times New Roman" pitchFamily="18" charset="0"/>
              </a:rPr>
              <a:t>Барлық</a:t>
            </a:r>
            <a:r>
              <a:rPr lang="kk-KZ" dirty="0" smtClean="0">
                <a:solidFill>
                  <a:srgbClr val="FF0000"/>
                </a:solidFill>
                <a:latin typeface="Times New Roman" pitchFamily="18" charset="0"/>
                <a:cs typeface="Times New Roman" pitchFamily="18" charset="0"/>
              </a:rPr>
              <a:t> </a:t>
            </a:r>
            <a:r>
              <a:rPr lang="kk-KZ" b="1" dirty="0" smtClean="0">
                <a:solidFill>
                  <a:srgbClr val="FF0000"/>
                </a:solidFill>
                <a:latin typeface="Times New Roman" pitchFamily="18" charset="0"/>
                <a:cs typeface="Times New Roman" pitchFamily="18" charset="0"/>
              </a:rPr>
              <a:t>оқушылар орындай алады:</a:t>
            </a:r>
            <a:endParaRPr lang="ru-RU" dirty="0" smtClean="0">
              <a:solidFill>
                <a:srgbClr val="FF0000"/>
              </a:solidFill>
              <a:latin typeface="Times New Roman" pitchFamily="18" charset="0"/>
              <a:cs typeface="Times New Roman" pitchFamily="18" charset="0"/>
            </a:endParaRPr>
          </a:p>
          <a:p>
            <a:r>
              <a:rPr lang="kk-KZ" dirty="0" smtClean="0">
                <a:solidFill>
                  <a:srgbClr val="FF0000"/>
                </a:solidFill>
                <a:latin typeface="Times New Roman" pitchFamily="18" charset="0"/>
                <a:cs typeface="Times New Roman" pitchFamily="18" charset="0"/>
              </a:rPr>
              <a:t>- шағын көлемді көркем әдеби мәтіндердің мазмұнын түсінеді.</a:t>
            </a:r>
            <a:endParaRPr lang="ru-RU" dirty="0" smtClean="0">
              <a:solidFill>
                <a:srgbClr val="FF0000"/>
              </a:solidFill>
              <a:latin typeface="Times New Roman" pitchFamily="18" charset="0"/>
              <a:cs typeface="Times New Roman" pitchFamily="18" charset="0"/>
            </a:endParaRPr>
          </a:p>
          <a:p>
            <a:r>
              <a:rPr lang="kk-KZ" b="1" dirty="0" smtClean="0">
                <a:solidFill>
                  <a:srgbClr val="FF0000"/>
                </a:solidFill>
                <a:latin typeface="Times New Roman" pitchFamily="18" charset="0"/>
                <a:cs typeface="Times New Roman" pitchFamily="18" charset="0"/>
              </a:rPr>
              <a:t>Оқушылардың көпшілігі</a:t>
            </a:r>
            <a:r>
              <a:rPr lang="kk-KZ" dirty="0" smtClean="0">
                <a:solidFill>
                  <a:srgbClr val="FF0000"/>
                </a:solidFill>
                <a:latin typeface="Times New Roman" pitchFamily="18" charset="0"/>
                <a:cs typeface="Times New Roman" pitchFamily="18" charset="0"/>
              </a:rPr>
              <a:t> </a:t>
            </a:r>
            <a:r>
              <a:rPr lang="kk-KZ" b="1" dirty="0" smtClean="0">
                <a:solidFill>
                  <a:srgbClr val="FF0000"/>
                </a:solidFill>
                <a:latin typeface="Times New Roman" pitchFamily="18" charset="0"/>
                <a:cs typeface="Times New Roman" pitchFamily="18" charset="0"/>
              </a:rPr>
              <a:t>орындай алады</a:t>
            </a:r>
            <a:r>
              <a:rPr lang="kk-KZ"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r>
              <a:rPr lang="kk-KZ" dirty="0" smtClean="0">
                <a:solidFill>
                  <a:srgbClr val="FF0000"/>
                </a:solidFill>
                <a:latin typeface="Times New Roman" pitchFamily="18" charset="0"/>
                <a:cs typeface="Times New Roman" pitchFamily="18" charset="0"/>
              </a:rPr>
              <a:t>- Мәтіндегі негізгі ақпаратты анықтайды.</a:t>
            </a:r>
            <a:endParaRPr lang="ru-RU" dirty="0" smtClean="0">
              <a:solidFill>
                <a:srgbClr val="FF0000"/>
              </a:solidFill>
              <a:latin typeface="Times New Roman" pitchFamily="18" charset="0"/>
              <a:cs typeface="Times New Roman" pitchFamily="18" charset="0"/>
            </a:endParaRPr>
          </a:p>
          <a:p>
            <a:r>
              <a:rPr lang="kk-KZ" b="1" dirty="0" smtClean="0">
                <a:solidFill>
                  <a:srgbClr val="FF0000"/>
                </a:solidFill>
                <a:latin typeface="Times New Roman" pitchFamily="18" charset="0"/>
                <a:cs typeface="Times New Roman" pitchFamily="18" charset="0"/>
              </a:rPr>
              <a:t>Кейбір оқушылар орындай алады:</a:t>
            </a:r>
            <a:endParaRPr lang="ru-RU" dirty="0" smtClean="0">
              <a:solidFill>
                <a:srgbClr val="FF0000"/>
              </a:solidFill>
              <a:latin typeface="Times New Roman" pitchFamily="18" charset="0"/>
              <a:cs typeface="Times New Roman" pitchFamily="18" charset="0"/>
            </a:endParaRPr>
          </a:p>
          <a:p>
            <a:r>
              <a:rPr lang="kk-KZ" dirty="0" smtClean="0">
                <a:solidFill>
                  <a:srgbClr val="FF0000"/>
                </a:solidFill>
                <a:latin typeface="Times New Roman" pitchFamily="18" charset="0"/>
                <a:cs typeface="Times New Roman" pitchFamily="18" charset="0"/>
              </a:rPr>
              <a:t>-Мезгіл және мекен үстеулердің сұрақтарына жауап бере алады</a:t>
            </a:r>
            <a:endParaRPr lang="ru-RU" dirty="0">
              <a:solidFill>
                <a:srgbClr val="FF0000"/>
              </a:solidFill>
              <a:latin typeface="Times New Roman" pitchFamily="18" charset="0"/>
              <a:cs typeface="Times New Roman" pitchFamily="18" charset="0"/>
            </a:endParaRPr>
          </a:p>
        </p:txBody>
      </p:sp>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25000" lnSpcReduction="20000"/>
          </a:bodyPr>
          <a:lstStyle/>
          <a:p>
            <a:r>
              <a:rPr lang="ru-RU" sz="7400" b="1" dirty="0" err="1" smtClean="0">
                <a:latin typeface="Times New Roman" pitchFamily="18" charset="0"/>
                <a:cs typeface="Times New Roman" pitchFamily="18" charset="0"/>
              </a:rPr>
              <a:t>Бағалау критерийі</a:t>
            </a:r>
            <a:endParaRPr lang="ru-RU" sz="7400" dirty="0" smtClean="0">
              <a:latin typeface="Times New Roman" pitchFamily="18" charset="0"/>
              <a:cs typeface="Times New Roman" pitchFamily="18" charset="0"/>
            </a:endParaRPr>
          </a:p>
          <a:p>
            <a:r>
              <a:rPr lang="ru-RU" sz="7400" dirty="0" err="1" smtClean="0">
                <a:latin typeface="Times New Roman" pitchFamily="18" charset="0"/>
                <a:cs typeface="Times New Roman" pitchFamily="18" charset="0"/>
              </a:rPr>
              <a:t>Білім</a:t>
            </a: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алушы</a:t>
            </a:r>
            <a:r>
              <a:rPr lang="ru-RU" sz="7400" dirty="0" smtClean="0">
                <a:latin typeface="Times New Roman" pitchFamily="18" charset="0"/>
                <a:cs typeface="Times New Roman" pitchFamily="18" charset="0"/>
              </a:rPr>
              <a:t> </a:t>
            </a:r>
          </a:p>
          <a:p>
            <a:r>
              <a:rPr lang="kk-KZ" sz="7400" dirty="0" smtClean="0">
                <a:latin typeface="Times New Roman" pitchFamily="18" charset="0"/>
                <a:cs typeface="Times New Roman" pitchFamily="18" charset="0"/>
              </a:rPr>
              <a:t>-Әдеби мәтіннің мазмұнын түсінеді.</a:t>
            </a:r>
            <a:endParaRPr lang="ru-RU" sz="7400" dirty="0" smtClean="0">
              <a:latin typeface="Times New Roman" pitchFamily="18" charset="0"/>
              <a:cs typeface="Times New Roman" pitchFamily="18" charset="0"/>
            </a:endParaRPr>
          </a:p>
          <a:p>
            <a:r>
              <a:rPr lang="kk-KZ" sz="7400" dirty="0" smtClean="0">
                <a:latin typeface="Times New Roman" pitchFamily="18" charset="0"/>
                <a:cs typeface="Times New Roman" pitchFamily="18" charset="0"/>
              </a:rPr>
              <a:t>-Мазмұнға бағытталған сұрақтарға жауап береді</a:t>
            </a:r>
          </a:p>
          <a:p>
            <a:pPr>
              <a:buNone/>
            </a:pPr>
            <a:r>
              <a:rPr lang="ru-RU" sz="7400" dirty="0" smtClean="0">
                <a:latin typeface="Times New Roman" pitchFamily="18" charset="0"/>
                <a:cs typeface="Times New Roman" pitchFamily="18" charset="0"/>
              </a:rPr>
              <a:t>       -</a:t>
            </a:r>
            <a:r>
              <a:rPr lang="kk-KZ" sz="7400" dirty="0" smtClean="0">
                <a:latin typeface="Times New Roman" pitchFamily="18" charset="0"/>
                <a:cs typeface="Times New Roman" pitchFamily="18" charset="0"/>
              </a:rPr>
              <a:t>Қазақ тіліндегі мекен және мезгіл үстеулерді ауызша  және жазбаша жұмыстарында дұрыс қолданады.</a:t>
            </a:r>
            <a:endParaRPr lang="ru-RU" sz="7400" dirty="0" smtClean="0">
              <a:latin typeface="Times New Roman" pitchFamily="18" charset="0"/>
              <a:cs typeface="Times New Roman" pitchFamily="18" charset="0"/>
            </a:endParaRPr>
          </a:p>
          <a:p>
            <a:r>
              <a:rPr lang="ru-RU" sz="7400" b="1" dirty="0" err="1" smtClean="0">
                <a:latin typeface="Times New Roman" pitchFamily="18" charset="0"/>
                <a:cs typeface="Times New Roman" pitchFamily="18" charset="0"/>
              </a:rPr>
              <a:t>Тілдік</a:t>
            </a:r>
            <a:r>
              <a:rPr lang="ru-RU" sz="7400" b="1" dirty="0" smtClean="0">
                <a:latin typeface="Times New Roman" pitchFamily="18" charset="0"/>
                <a:cs typeface="Times New Roman" pitchFamily="18" charset="0"/>
              </a:rPr>
              <a:t> </a:t>
            </a:r>
            <a:r>
              <a:rPr lang="ru-RU" sz="7400" b="1" dirty="0" err="1" smtClean="0">
                <a:latin typeface="Times New Roman" pitchFamily="18" charset="0"/>
                <a:cs typeface="Times New Roman" pitchFamily="18" charset="0"/>
              </a:rPr>
              <a:t>мақсаттар</a:t>
            </a:r>
            <a:endParaRPr lang="ru-RU" sz="7400" dirty="0" smtClean="0">
              <a:latin typeface="Times New Roman" pitchFamily="18" charset="0"/>
              <a:cs typeface="Times New Roman" pitchFamily="18" charset="0"/>
            </a:endParaRPr>
          </a:p>
          <a:p>
            <a:r>
              <a:rPr lang="kk-KZ" sz="7400" b="1" dirty="0" smtClean="0">
                <a:latin typeface="Times New Roman" pitchFamily="18" charset="0"/>
                <a:cs typeface="Times New Roman" pitchFamily="18" charset="0"/>
              </a:rPr>
              <a:t>Жаңа сөздер</a:t>
            </a:r>
            <a:r>
              <a:rPr lang="kk-KZ" sz="7400" dirty="0" smtClean="0">
                <a:latin typeface="Times New Roman" pitchFamily="18" charset="0"/>
                <a:cs typeface="Times New Roman" pitchFamily="18" charset="0"/>
              </a:rPr>
              <a:t>  қарт, тас қашаушы, күш-қуат, лашық сөздерінің мағынасын түсіндіріп беру,сөз тіркестерін құрастыру</a:t>
            </a:r>
            <a:endParaRPr lang="ru-RU" sz="7400" dirty="0" smtClean="0">
              <a:latin typeface="Times New Roman" pitchFamily="18" charset="0"/>
              <a:cs typeface="Times New Roman" pitchFamily="18" charset="0"/>
            </a:endParaRPr>
          </a:p>
          <a:p>
            <a:r>
              <a:rPr lang="ru-RU" sz="7400" b="1" dirty="0" err="1" smtClean="0">
                <a:latin typeface="Times New Roman" pitchFamily="18" charset="0"/>
                <a:cs typeface="Times New Roman" pitchFamily="18" charset="0"/>
              </a:rPr>
              <a:t>Құндылықтарға </a:t>
            </a:r>
            <a:r>
              <a:rPr lang="ru-RU" sz="7400" b="1" dirty="0" smtClean="0">
                <a:latin typeface="Times New Roman" pitchFamily="18" charset="0"/>
                <a:cs typeface="Times New Roman" pitchFamily="18" charset="0"/>
              </a:rPr>
              <a:t>баулу </a:t>
            </a:r>
            <a:endParaRPr lang="ru-RU" sz="7400" dirty="0" smtClean="0">
              <a:latin typeface="Times New Roman" pitchFamily="18" charset="0"/>
              <a:cs typeface="Times New Roman" pitchFamily="18" charset="0"/>
            </a:endParaRPr>
          </a:p>
          <a:p>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денсаулық, достық және айналадағыларға қамқорлық көрсету;</a:t>
            </a:r>
            <a:r>
              <a:rPr lang="ru-RU" sz="7400" dirty="0" smtClean="0">
                <a:latin typeface="Times New Roman" pitchFamily="18" charset="0"/>
                <a:cs typeface="Times New Roman" pitchFamily="18" charset="0"/>
              </a:rPr>
              <a:t> </a:t>
            </a:r>
          </a:p>
          <a:p>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өмір бойы</a:t>
            </a: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оқуға дайын</a:t>
            </a:r>
            <a:r>
              <a:rPr lang="ru-RU" sz="7400" dirty="0" smtClean="0">
                <a:latin typeface="Times New Roman" pitchFamily="18" charset="0"/>
                <a:cs typeface="Times New Roman" pitchFamily="18" charset="0"/>
              </a:rPr>
              <a:t> болу </a:t>
            </a:r>
          </a:p>
          <a:p>
            <a:r>
              <a:rPr lang="ru-RU" sz="7400" b="1" dirty="0" err="1" smtClean="0">
                <a:latin typeface="Times New Roman" pitchFamily="18" charset="0"/>
                <a:cs typeface="Times New Roman" pitchFamily="18" charset="0"/>
              </a:rPr>
              <a:t>Пәнаралық байланыс</a:t>
            </a:r>
            <a:endParaRPr lang="ru-RU" sz="7400" dirty="0" smtClean="0">
              <a:latin typeface="Times New Roman" pitchFamily="18" charset="0"/>
              <a:cs typeface="Times New Roman" pitchFamily="18" charset="0"/>
            </a:endParaRPr>
          </a:p>
          <a:p>
            <a:r>
              <a:rPr lang="ru-RU" sz="7400" dirty="0" err="1" smtClean="0">
                <a:latin typeface="Times New Roman" pitchFamily="18" charset="0"/>
                <a:cs typeface="Times New Roman" pitchFamily="18" charset="0"/>
              </a:rPr>
              <a:t>Дене</a:t>
            </a:r>
            <a:r>
              <a:rPr lang="ru-RU" sz="7400" dirty="0" smtClean="0">
                <a:latin typeface="Times New Roman" pitchFamily="18" charset="0"/>
                <a:cs typeface="Times New Roman" pitchFamily="18" charset="0"/>
              </a:rPr>
              <a:t> </a:t>
            </a:r>
            <a:r>
              <a:rPr lang="ru-RU" sz="7400" dirty="0" err="1" smtClean="0">
                <a:latin typeface="Times New Roman" pitchFamily="18" charset="0"/>
                <a:cs typeface="Times New Roman" pitchFamily="18" charset="0"/>
              </a:rPr>
              <a:t>шынықтыру, өзін-өзі </a:t>
            </a:r>
            <a:r>
              <a:rPr lang="ru-RU" sz="7400" dirty="0" smtClean="0">
                <a:latin typeface="Times New Roman" pitchFamily="18" charset="0"/>
                <a:cs typeface="Times New Roman" pitchFamily="18" charset="0"/>
              </a:rPr>
              <a:t>тану </a:t>
            </a:r>
          </a:p>
          <a:p>
            <a:r>
              <a:rPr lang="kk-KZ" sz="7400" b="1" dirty="0" smtClean="0">
                <a:latin typeface="Times New Roman" pitchFamily="18" charset="0"/>
                <a:cs typeface="Times New Roman" pitchFamily="18" charset="0"/>
              </a:rPr>
              <a:t>Тақырып бойынша алдыңғы білім</a:t>
            </a:r>
            <a:endParaRPr lang="ru-RU" sz="7400" dirty="0" smtClean="0">
              <a:latin typeface="Times New Roman" pitchFamily="18" charset="0"/>
              <a:cs typeface="Times New Roman" pitchFamily="18" charset="0"/>
            </a:endParaRPr>
          </a:p>
          <a:p>
            <a:r>
              <a:rPr lang="ru-RU" sz="7400" dirty="0" smtClean="0">
                <a:latin typeface="Times New Roman" pitchFamily="18" charset="0"/>
                <a:cs typeface="Times New Roman" pitchFamily="18" charset="0"/>
              </a:rPr>
              <a:t>.</a:t>
            </a:r>
            <a:r>
              <a:rPr lang="kk-KZ" sz="7400" dirty="0" smtClean="0">
                <a:latin typeface="Times New Roman" pitchFamily="18" charset="0"/>
                <a:cs typeface="Times New Roman" pitchFamily="18" charset="0"/>
              </a:rPr>
              <a:t> «Кофе араластырғыш таяқшалар»  стратегиясы бойынша Абай Құнанбаевтың «Ғылым таппай, мақтанба» өлеңді түсініп оқып, адам өміріндегі бес асыл іс пен  және бес дұшпанды айтыңыз.Қай сөздер бес асылға жатады?  Қай сөздер бес дұшпанға  жатады?</a:t>
            </a:r>
            <a:endParaRPr lang="ru-RU" sz="7400" dirty="0" smtClean="0">
              <a:latin typeface="Times New Roman" pitchFamily="18" charset="0"/>
              <a:cs typeface="Times New Roman" pitchFamily="18" charset="0"/>
            </a:endParaRPr>
          </a:p>
          <a:p>
            <a:r>
              <a:rPr lang="kk-KZ" sz="7400" dirty="0" smtClean="0">
                <a:latin typeface="Times New Roman" pitchFamily="18" charset="0"/>
                <a:cs typeface="Times New Roman" pitchFamily="18" charset="0"/>
              </a:rPr>
              <a:t>(таяқшаларда сөздер жазылып тұрады: талап , еңбек, терең ой, қанағат, рықым, өсек, өтірік, мақтаншақ, еріншек, бекер мал шашпақ)</a:t>
            </a:r>
            <a:endParaRPr lang="ru-RU" sz="7400" dirty="0" smtClean="0">
              <a:latin typeface="Times New Roman" pitchFamily="18" charset="0"/>
              <a:cs typeface="Times New Roman" pitchFamily="18" charset="0"/>
            </a:endParaRPr>
          </a:p>
          <a:p>
            <a:r>
              <a:rPr lang="kk-KZ" b="1" dirty="0" smtClean="0"/>
              <a:t> </a:t>
            </a:r>
            <a:endParaRPr lang="ru-RU" dirty="0"/>
          </a:p>
        </p:txBody>
      </p:sp>
      <p:pic>
        <p:nvPicPr>
          <p:cNvPr id="2050" name="Picture 2" descr="C:\Users\Дома\Desktop\картинка с кофе.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4048" y="3429000"/>
            <a:ext cx="1870878" cy="10801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xmlns="" val="327942360"/>
              </p:ext>
            </p:extLst>
          </p:nvPr>
        </p:nvGraphicFramePr>
        <p:xfrm>
          <a:off x="571472" y="1000108"/>
          <a:ext cx="8215371" cy="5578580"/>
        </p:xfrm>
        <a:graphic>
          <a:graphicData uri="http://schemas.openxmlformats.org/drawingml/2006/table">
            <a:tbl>
              <a:tblPr firstRow="1" bandRow="1">
                <a:tableStyleId>{46F890A9-2807-4EBB-B81D-B2AA78EC7F39}</a:tableStyleId>
              </a:tblPr>
              <a:tblGrid>
                <a:gridCol w="2738477"/>
                <a:gridCol w="2738447"/>
                <a:gridCol w="2738447"/>
              </a:tblGrid>
              <a:tr h="1479484">
                <a:tc>
                  <a:txBody>
                    <a:bodyPr/>
                    <a:lstStyle/>
                    <a:p>
                      <a:pPr algn="ctr"/>
                      <a:r>
                        <a:rPr lang="kk-KZ" sz="2800" b="1" i="0" dirty="0" smtClean="0">
                          <a:solidFill>
                            <a:srgbClr val="FF0000"/>
                          </a:solidFill>
                          <a:latin typeface="Times New Roman" pitchFamily="18" charset="0"/>
                          <a:cs typeface="Times New Roman" pitchFamily="18" charset="0"/>
                        </a:rPr>
                        <a:t>Ой </a:t>
                      </a:r>
                    </a:p>
                    <a:p>
                      <a:pPr algn="ctr"/>
                      <a:endParaRPr lang="kk-KZ" sz="2800" b="1" i="0" dirty="0" smtClean="0">
                        <a:solidFill>
                          <a:srgbClr val="FF0000"/>
                        </a:solidFill>
                        <a:latin typeface="Times New Roman" pitchFamily="18" charset="0"/>
                        <a:cs typeface="Times New Roman" pitchFamily="18" charset="0"/>
                      </a:endParaRPr>
                    </a:p>
                    <a:p>
                      <a:pPr algn="ctr"/>
                      <a:r>
                        <a:rPr lang="kk-KZ" sz="2800" b="1" i="0" dirty="0" smtClean="0">
                          <a:solidFill>
                            <a:srgbClr val="FF0000"/>
                          </a:solidFill>
                          <a:latin typeface="Times New Roman" pitchFamily="18" charset="0"/>
                          <a:cs typeface="Times New Roman" pitchFamily="18" charset="0"/>
                        </a:rPr>
                        <a:t>1-топ</a:t>
                      </a:r>
                      <a:endParaRPr lang="ru-RU" sz="2800" b="1" i="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r>
                        <a:rPr lang="kk-KZ" sz="2800" b="1" dirty="0" smtClean="0">
                          <a:solidFill>
                            <a:srgbClr val="FF0000"/>
                          </a:solidFill>
                          <a:latin typeface="Times New Roman" pitchFamily="18" charset="0"/>
                          <a:ea typeface="Times New Roman"/>
                          <a:cs typeface="Times New Roman" pitchFamily="18" charset="0"/>
                        </a:rPr>
                        <a:t>шақыру</a:t>
                      </a: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r>
                        <a:rPr lang="kk-KZ" sz="2800" b="1" dirty="0" smtClean="0">
                          <a:solidFill>
                            <a:srgbClr val="FF0000"/>
                          </a:solidFill>
                          <a:latin typeface="Times New Roman" pitchFamily="18" charset="0"/>
                          <a:ea typeface="Times New Roman"/>
                          <a:cs typeface="Times New Roman" pitchFamily="18" charset="0"/>
                        </a:rPr>
                        <a:t>2- топ</a:t>
                      </a:r>
                    </a:p>
                    <a:p>
                      <a:pPr algn="ctr">
                        <a:lnSpc>
                          <a:spcPts val="1300"/>
                        </a:lnSpc>
                        <a:spcAft>
                          <a:spcPts val="0"/>
                        </a:spcAft>
                      </a:pPr>
                      <a:endParaRPr lang="ru-RU" sz="2800" b="1" dirty="0" smtClean="0">
                        <a:solidFill>
                          <a:srgbClr val="FF0000"/>
                        </a:solidFill>
                        <a:latin typeface="Times New Roman" pitchFamily="18" charset="0"/>
                        <a:ea typeface="Times New Roman"/>
                        <a:cs typeface="Times New Roman"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r>
                        <a:rPr lang="kk-KZ" sz="2800" b="1" dirty="0" smtClean="0">
                          <a:solidFill>
                            <a:srgbClr val="FF0000"/>
                          </a:solidFill>
                          <a:latin typeface="Times New Roman" pitchFamily="18" charset="0"/>
                          <a:ea typeface="Times New Roman"/>
                          <a:cs typeface="Times New Roman" pitchFamily="18" charset="0"/>
                        </a:rPr>
                        <a:t>әдісі</a:t>
                      </a: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endParaRPr lang="kk-KZ" sz="2800" b="1" dirty="0" smtClean="0">
                        <a:solidFill>
                          <a:srgbClr val="FF0000"/>
                        </a:solidFill>
                        <a:latin typeface="Times New Roman" pitchFamily="18" charset="0"/>
                        <a:ea typeface="Times New Roman"/>
                        <a:cs typeface="Times New Roman" pitchFamily="18" charset="0"/>
                      </a:endParaRPr>
                    </a:p>
                    <a:p>
                      <a:pPr algn="ctr">
                        <a:lnSpc>
                          <a:spcPts val="1300"/>
                        </a:lnSpc>
                        <a:spcAft>
                          <a:spcPts val="0"/>
                        </a:spcAft>
                      </a:pPr>
                      <a:r>
                        <a:rPr lang="kk-KZ" sz="2800" b="1" dirty="0" smtClean="0">
                          <a:solidFill>
                            <a:srgbClr val="FF0000"/>
                          </a:solidFill>
                          <a:latin typeface="Times New Roman" pitchFamily="18" charset="0"/>
                          <a:ea typeface="Times New Roman"/>
                          <a:cs typeface="Times New Roman" pitchFamily="18" charset="0"/>
                        </a:rPr>
                        <a:t>1-2 топқа</a:t>
                      </a:r>
                    </a:p>
                    <a:p>
                      <a:pPr algn="ctr">
                        <a:lnSpc>
                          <a:spcPts val="1300"/>
                        </a:lnSpc>
                        <a:spcAft>
                          <a:spcPts val="0"/>
                        </a:spcAft>
                      </a:pPr>
                      <a:endParaRPr lang="ru-RU" sz="2800" b="1" dirty="0">
                        <a:solidFill>
                          <a:srgbClr val="FF0000"/>
                        </a:solidFill>
                        <a:latin typeface="Times New Roman" pitchFamily="18" charset="0"/>
                        <a:ea typeface="Times New Roman"/>
                        <a:cs typeface="Times New Roman"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2680">
                <a:tc>
                  <a:txBody>
                    <a:bodyPr/>
                    <a:lstStyle/>
                    <a:p>
                      <a:pPr lvl="0"/>
                      <a:r>
                        <a:rPr lang="ru-RU" sz="1800" kern="1200" dirty="0" err="1" smtClean="0">
                          <a:solidFill>
                            <a:schemeClr val="dk1"/>
                          </a:solidFill>
                          <a:latin typeface="Times New Roman" pitchFamily="18" charset="0"/>
                          <a:ea typeface="+mn-ea"/>
                          <a:cs typeface="Times New Roman" pitchFamily="18" charset="0"/>
                        </a:rPr>
                        <a:t>Денсаулық жақсы </a:t>
                      </a:r>
                      <a:r>
                        <a:rPr lang="ru-RU" sz="1800" kern="1200" dirty="0" smtClean="0">
                          <a:solidFill>
                            <a:schemeClr val="dk1"/>
                          </a:solidFill>
                          <a:latin typeface="Times New Roman" pitchFamily="18" charset="0"/>
                          <a:ea typeface="+mn-ea"/>
                          <a:cs typeface="Times New Roman" pitchFamily="18" charset="0"/>
                        </a:rPr>
                        <a:t>болу </a:t>
                      </a:r>
                      <a:r>
                        <a:rPr lang="ru-RU" sz="1800" kern="1200" dirty="0" err="1" smtClean="0">
                          <a:solidFill>
                            <a:schemeClr val="dk1"/>
                          </a:solidFill>
                          <a:latin typeface="Times New Roman" pitchFamily="18" charset="0"/>
                          <a:ea typeface="+mn-ea"/>
                          <a:cs typeface="Times New Roman" pitchFamily="18" charset="0"/>
                        </a:rPr>
                        <a:t>үшін неден</a:t>
                      </a:r>
                      <a:r>
                        <a:rPr lang="ru-RU" sz="1800" kern="1200" dirty="0" smtClean="0">
                          <a:solidFill>
                            <a:schemeClr val="dk1"/>
                          </a:solidFill>
                          <a:latin typeface="Times New Roman" pitchFamily="18" charset="0"/>
                          <a:ea typeface="+mn-ea"/>
                          <a:cs typeface="Times New Roman" pitchFamily="18" charset="0"/>
                        </a:rPr>
                        <a:t> </a:t>
                      </a:r>
                      <a:r>
                        <a:rPr lang="ru-RU" sz="1800" kern="1200" dirty="0" err="1" smtClean="0">
                          <a:solidFill>
                            <a:schemeClr val="dk1"/>
                          </a:solidFill>
                          <a:latin typeface="Times New Roman" pitchFamily="18" charset="0"/>
                          <a:ea typeface="+mn-ea"/>
                          <a:cs typeface="Times New Roman" pitchFamily="18" charset="0"/>
                        </a:rPr>
                        <a:t>сақтану керек</a:t>
                      </a:r>
                      <a:r>
                        <a:rPr lang="ru-RU" sz="1800" kern="1200" dirty="0" smtClean="0">
                          <a:solidFill>
                            <a:schemeClr val="dk1"/>
                          </a:solidFill>
                          <a:latin typeface="Times New Roman" pitchFamily="18" charset="0"/>
                          <a:ea typeface="+mn-ea"/>
                          <a:cs typeface="Times New Roman" pitchFamily="18" charset="0"/>
                        </a:rPr>
                        <a:t>? </a:t>
                      </a:r>
                      <a:r>
                        <a:rPr lang="kk-KZ" sz="1800" kern="1200" dirty="0" smtClean="0">
                          <a:solidFill>
                            <a:schemeClr val="dk1"/>
                          </a:solidFill>
                          <a:latin typeface="Times New Roman" pitchFamily="18" charset="0"/>
                          <a:ea typeface="+mn-ea"/>
                          <a:cs typeface="Times New Roman" pitchFamily="18" charset="0"/>
                        </a:rPr>
                        <a:t>(газды сусынды ішпеу,сағыз шайнамау, чипсы қолданбау,майлы тағамдарды көп қолданбау)</a:t>
                      </a:r>
                      <a:endParaRPr lang="ru-RU" sz="18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1800" b="0" dirty="0" smtClean="0">
                          <a:latin typeface="Times New Roman" panose="02020603050405020304" pitchFamily="18" charset="0"/>
                          <a:cs typeface="Times New Roman" panose="02020603050405020304" pitchFamily="18" charset="0"/>
                        </a:rPr>
                        <a:t>Денсаулық мықты болу үшін</a:t>
                      </a:r>
                      <a:r>
                        <a:rPr lang="kk-KZ" sz="1800" b="0" baseline="0" dirty="0" smtClean="0">
                          <a:latin typeface="Times New Roman" panose="02020603050405020304" pitchFamily="18" charset="0"/>
                          <a:cs typeface="Times New Roman" panose="02020603050405020304" pitchFamily="18" charset="0"/>
                        </a:rPr>
                        <a:t> не істеу керек?</a:t>
                      </a:r>
                    </a:p>
                    <a:p>
                      <a:r>
                        <a:rPr lang="kk-KZ" sz="1800" b="0" baseline="0" dirty="0" smtClean="0">
                          <a:latin typeface="Times New Roman" panose="02020603050405020304" pitchFamily="18" charset="0"/>
                          <a:cs typeface="Times New Roman" panose="02020603050405020304" pitchFamily="18" charset="0"/>
                        </a:rPr>
                        <a:t>(Спортпен айналысу,  дұрыс тамақтану, жаттығу жасау, дене шынықтыру және т</a:t>
                      </a:r>
                      <a:r>
                        <a:rPr lang="ru-RU" sz="1800" b="0" baseline="0" dirty="0" smtClean="0">
                          <a:latin typeface="Times New Roman" pitchFamily="18" charset="0"/>
                          <a:cs typeface="Times New Roman" pitchFamily="18" charset="0"/>
                        </a:rPr>
                        <a:t>.б.)</a:t>
                      </a:r>
                      <a:endParaRPr lang="ru-RU" sz="18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kk-KZ" sz="1800" b="0" dirty="0" smtClean="0">
                          <a:latin typeface="Times New Roman" pitchFamily="18" charset="0"/>
                          <a:cs typeface="Times New Roman" pitchFamily="18" charset="0"/>
                        </a:rPr>
                        <a:t>Денсаулыққа не пайдалы? </a:t>
                      </a:r>
                    </a:p>
                    <a:p>
                      <a:r>
                        <a:rPr lang="kk-KZ" sz="1800" b="0" dirty="0" smtClean="0">
                          <a:latin typeface="Times New Roman" pitchFamily="18" charset="0"/>
                          <a:cs typeface="Times New Roman" pitchFamily="18" charset="0"/>
                        </a:rPr>
                        <a:t>(ұйқы,</a:t>
                      </a:r>
                      <a:r>
                        <a:rPr lang="kk-KZ" sz="1800" b="0" baseline="0" dirty="0" smtClean="0">
                          <a:latin typeface="Times New Roman" pitchFamily="18" charset="0"/>
                          <a:cs typeface="Times New Roman" pitchFamily="18" charset="0"/>
                        </a:rPr>
                        <a:t> жұмыс, таза ауа және т.б.</a:t>
                      </a:r>
                      <a:r>
                        <a:rPr lang="kk-KZ" sz="1800" b="0" dirty="0" smtClean="0">
                          <a:latin typeface="Times New Roman" pitchFamily="18" charset="0"/>
                          <a:cs typeface="Times New Roman" pitchFamily="18" charset="0"/>
                        </a:rPr>
                        <a:t>)</a:t>
                      </a:r>
                      <a:endParaRPr lang="ru-RU" sz="18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Рисунок 10" descr="http://www.ramlife.ru/img/0003/4622-3c3c48ed_800.jpg">
            <a:hlinkClick r:id="rId2"/>
          </p:cNvPr>
          <p:cNvPicPr>
            <a:picLocks noChangeAspect="1" noChangeArrowheads="1"/>
          </p:cNvPicPr>
          <p:nvPr/>
        </p:nvPicPr>
        <p:blipFill>
          <a:blip r:embed="rId3" cstate="print"/>
          <a:srcRect/>
          <a:stretch>
            <a:fillRect/>
          </a:stretch>
        </p:blipFill>
        <p:spPr bwMode="auto">
          <a:xfrm>
            <a:off x="3491880" y="5126620"/>
            <a:ext cx="2233320" cy="1302770"/>
          </a:xfrm>
          <a:prstGeom prst="rect">
            <a:avLst/>
          </a:prstGeom>
          <a:noFill/>
          <a:ln w="9525">
            <a:noFill/>
            <a:miter lim="800000"/>
            <a:headEnd/>
            <a:tailEnd/>
          </a:ln>
        </p:spPr>
      </p:pic>
      <p:pic>
        <p:nvPicPr>
          <p:cNvPr id="2049" name="Picture 1" descr="C:\Users\Администратор\AppData\Local\Microsoft\Windows\Temporary Internet Files\Content.IE5\2GVR9KCV\MC900358879[1].wmf"/>
          <p:cNvPicPr>
            <a:picLocks noChangeAspect="1" noChangeArrowheads="1"/>
          </p:cNvPicPr>
          <p:nvPr/>
        </p:nvPicPr>
        <p:blipFill>
          <a:blip r:embed="rId4" cstate="print"/>
          <a:srcRect/>
          <a:stretch>
            <a:fillRect/>
          </a:stretch>
        </p:blipFill>
        <p:spPr bwMode="auto">
          <a:xfrm>
            <a:off x="6372200" y="4437112"/>
            <a:ext cx="1729514" cy="1466648"/>
          </a:xfrm>
          <a:prstGeom prst="rect">
            <a:avLst/>
          </a:prstGeom>
          <a:noFill/>
        </p:spPr>
      </p:pic>
      <p:sp>
        <p:nvSpPr>
          <p:cNvPr id="7" name="Прямоугольник 6"/>
          <p:cNvSpPr/>
          <p:nvPr/>
        </p:nvSpPr>
        <p:spPr>
          <a:xfrm>
            <a:off x="1619672" y="0"/>
            <a:ext cx="6696743"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Т.</a:t>
            </a:r>
            <a:r>
              <a:rPr lang="en-US"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I</a:t>
            </a:r>
            <a:r>
              <a:rPr lang="ru-RU"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a:t>
            </a:r>
            <a:r>
              <a:rPr lang="ru-RU" sz="5400" b="1" cap="none"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тапсырма</a:t>
            </a:r>
            <a:endParaRPr lang="ru-RU"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endParaRPr>
          </a:p>
        </p:txBody>
      </p:sp>
      <p:sp>
        <p:nvSpPr>
          <p:cNvPr id="9" name="Овал 8">
            <a:hlinkClick r:id="rId5" action="ppaction://hlinkpres?slideindex=1&amp;slidetitle="/>
          </p:cNvPr>
          <p:cNvSpPr/>
          <p:nvPr/>
        </p:nvSpPr>
        <p:spPr>
          <a:xfrm>
            <a:off x="611560" y="188640"/>
            <a:ext cx="57606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a:hlinkClick r:id="rId6" action="ppaction://hlinkfile"/>
          </p:cNvPr>
          <p:cNvSpPr/>
          <p:nvPr/>
        </p:nvSpPr>
        <p:spPr>
          <a:xfrm>
            <a:off x="7452320" y="260648"/>
            <a:ext cx="1008112" cy="504056"/>
          </a:xfrm>
          <a:prstGeom prst="star5">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Дома\Desktop\imgpreview.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7713" y="4710113"/>
            <a:ext cx="2190750" cy="1638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ru-RU" smtClean="0"/>
          </a:p>
        </p:txBody>
      </p:sp>
      <p:sp>
        <p:nvSpPr>
          <p:cNvPr id="2051" name="Rectangle 3"/>
          <p:cNvSpPr>
            <a:spLocks noGrp="1" noChangeArrowheads="1"/>
          </p:cNvSpPr>
          <p:nvPr>
            <p:ph type="body" idx="1"/>
          </p:nvPr>
        </p:nvSpPr>
        <p:spPr/>
        <p:txBody>
          <a:bodyPr/>
          <a:lstStyle/>
          <a:p>
            <a:pPr eaLnBrk="1" hangingPunct="1"/>
            <a:endParaRPr lang="ru-RU" smtClean="0"/>
          </a:p>
        </p:txBody>
      </p:sp>
      <p:pic>
        <p:nvPicPr>
          <p:cNvPr id="2052" name="Picture 5" descr="Фото Волны Кольсая">
            <a:hlinkClick r:id="" action="ppaction://noaction"/>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p:nvSpPr>
        <p:spPr bwMode="auto">
          <a:xfrm>
            <a:off x="0" y="1125538"/>
            <a:ext cx="9144000" cy="3046412"/>
          </a:xfrm>
          <a:prstGeom prst="rect">
            <a:avLst/>
          </a:prstGeom>
          <a:noFill/>
          <a:ln w="9525">
            <a:noFill/>
            <a:miter lim="800000"/>
            <a:headEnd/>
            <a:tailEnd/>
          </a:ln>
        </p:spPr>
        <p:txBody>
          <a:bodyPr>
            <a:spAutoFit/>
          </a:bodyPr>
          <a:lstStyle/>
          <a:p>
            <a:pPr algn="ctr"/>
            <a:r>
              <a:rPr lang="kk-KZ" sz="9600" b="1" dirty="0">
                <a:solidFill>
                  <a:srgbClr val="FFFF00"/>
                </a:solidFill>
              </a:rPr>
              <a:t>Ең  үлкен байлық</a:t>
            </a:r>
            <a:endParaRPr lang="ru-RU" sz="9600" b="1" dirty="0">
              <a:solidFill>
                <a:srgbClr val="FFFF00"/>
              </a:solidFill>
            </a:endParaRPr>
          </a:p>
        </p:txBody>
      </p:sp>
      <p:pic>
        <p:nvPicPr>
          <p:cNvPr id="8" name="ISTRUMENTALNAYA_MUZYKA-ODINOKIJ_PASTUH_-_Dorozhka_06_(iPlayer.fm).mp3">
            <a:hlinkClick r:id="" action="ppaction://media"/>
          </p:cNvPr>
          <p:cNvPicPr>
            <a:picLocks noRot="1" noChangeAspect="1"/>
          </p:cNvPicPr>
          <p:nvPr>
            <a:audioFile r:link="rId2"/>
          </p:nvPr>
        </p:nvPicPr>
        <p:blipFill>
          <a:blip r:embed="rId5" cstate="print"/>
          <a:srcRect/>
          <a:stretch>
            <a:fillRect/>
          </a:stretch>
        </p:blipFill>
        <p:spPr bwMode="auto">
          <a:xfrm>
            <a:off x="-973138" y="3284538"/>
            <a:ext cx="304800" cy="304800"/>
          </a:xfrm>
          <a:prstGeom prst="rect">
            <a:avLst/>
          </a:prstGeom>
          <a:noFill/>
          <a:ln w="9525">
            <a:noFill/>
            <a:miter lim="800000"/>
            <a:headEnd/>
            <a:tailEnd/>
          </a:ln>
        </p:spPr>
      </p:pic>
      <p:pic>
        <p:nvPicPr>
          <p:cNvPr id="7" name="ISTRUMENTALNAYA_MUZYKA-ODINOKIJ_PASTUH_-_Dorozhka_06_(iPlayer.fm).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p:cTn id="10" fill="hold" display="0">
                  <p:stCondLst>
                    <p:cond delay="indefinite"/>
                  </p:stCondLst>
                  <p:endCondLst>
                    <p:cond evt="onPrev" delay="0">
                      <p:tgtEl>
                        <p:sldTgt/>
                      </p:tgtEl>
                    </p:cond>
                    <p:cond evt="onStopAudio" delay="0">
                      <p:tgtEl>
                        <p:sldTgt/>
                      </p:tgtEl>
                    </p:cond>
                  </p:endCondLst>
                </p:cTn>
                <p:tgtEl>
                  <p:spTgt spid="7"/>
                </p:tgtEl>
              </p:cMediaNode>
            </p:audio>
            <p:audio>
              <p:cMediaNode numSld="4" showWhenStopped="0">
                <p:cTn id="11"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s41.radikal.ru/i093/1111/dc/34e8ba23d94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descr="sdefg.png"/>
          <p:cNvPicPr>
            <a:picLocks noChangeAspect="1"/>
          </p:cNvPicPr>
          <p:nvPr/>
        </p:nvPicPr>
        <p:blipFill>
          <a:blip r:embed="rId3" cstate="print"/>
          <a:stretch>
            <a:fillRect/>
          </a:stretch>
        </p:blipFill>
        <p:spPr>
          <a:xfrm>
            <a:off x="179512" y="3717032"/>
            <a:ext cx="1957627" cy="2376264"/>
          </a:xfrm>
          <a:prstGeom prst="rect">
            <a:avLst/>
          </a:prstGeom>
          <a:ln>
            <a:noFill/>
          </a:ln>
          <a:effectLst>
            <a:softEdge rad="112500"/>
          </a:effectLst>
        </p:spPr>
      </p:pic>
      <p:pic>
        <p:nvPicPr>
          <p:cNvPr id="5" name="Рисунок 4" descr="Безымянный.png"/>
          <p:cNvPicPr>
            <a:picLocks noChangeAspect="1"/>
          </p:cNvPicPr>
          <p:nvPr/>
        </p:nvPicPr>
        <p:blipFill>
          <a:blip r:embed="rId4" cstate="print"/>
          <a:stretch>
            <a:fillRect/>
          </a:stretch>
        </p:blipFill>
        <p:spPr>
          <a:xfrm>
            <a:off x="2627784" y="4005064"/>
            <a:ext cx="1656184" cy="2671037"/>
          </a:xfrm>
          <a:prstGeom prst="rect">
            <a:avLst/>
          </a:prstGeom>
          <a:ln>
            <a:noFill/>
          </a:ln>
          <a:effectLst>
            <a:softEdge rad="112500"/>
          </a:effectLst>
        </p:spPr>
      </p:pic>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lanwallpaper.com/static/images/background-images-of-nature-for-powerpoint-presentation-kyfbuxkv.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395536" y="476672"/>
            <a:ext cx="8569325" cy="3108543"/>
          </a:xfrm>
          <a:prstGeom prst="rect">
            <a:avLst/>
          </a:prstGeom>
          <a:noFill/>
          <a:ln w="9525">
            <a:noFill/>
            <a:miter lim="800000"/>
            <a:headEnd/>
            <a:tailEnd/>
          </a:ln>
        </p:spPr>
        <p:txBody>
          <a:bodyPr>
            <a:spAutoFit/>
          </a:bodyPr>
          <a:lstStyle/>
          <a:p>
            <a:r>
              <a:rPr lang="ru-RU" sz="2800" b="1" dirty="0" err="1">
                <a:solidFill>
                  <a:srgbClr val="FF0000"/>
                </a:solidFill>
                <a:latin typeface="Times New Roman" pitchFamily="18" charset="0"/>
                <a:cs typeface="Times New Roman" pitchFamily="18" charset="0"/>
              </a:rPr>
              <a:t>Ертеде</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бір</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жас</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жігіт</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өзінің кедейлігін</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айтып</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әрдайым мұңын шағудан жалықпайды екен</a:t>
            </a:r>
            <a:r>
              <a:rPr lang="ru-RU" sz="2800" b="1" dirty="0">
                <a:solidFill>
                  <a:srgbClr val="FF0000"/>
                </a:solidFill>
                <a:latin typeface="Times New Roman" pitchFamily="18" charset="0"/>
                <a:cs typeface="Times New Roman" pitchFamily="18" charset="0"/>
              </a:rPr>
              <a:t>.</a:t>
            </a:r>
            <a:br>
              <a:rPr lang="ru-RU" sz="2800" b="1" dirty="0">
                <a:solidFill>
                  <a:srgbClr val="FF0000"/>
                </a:solidFill>
                <a:latin typeface="Times New Roman" pitchFamily="18" charset="0"/>
                <a:cs typeface="Times New Roman" pitchFamily="18" charset="0"/>
              </a:rPr>
            </a:b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Шіркін-ай</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егер</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менің байлығым көп болса</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жақсы өмір сүрер едім</a:t>
            </a:r>
            <a:r>
              <a:rPr lang="ru-RU" sz="2800" b="1" dirty="0">
                <a:solidFill>
                  <a:srgbClr val="FF0000"/>
                </a:solidFill>
                <a:latin typeface="Times New Roman" pitchFamily="18" charset="0"/>
                <a:cs typeface="Times New Roman" pitchFamily="18" charset="0"/>
              </a:rPr>
              <a:t>, — </a:t>
            </a:r>
            <a:r>
              <a:rPr lang="ru-RU" sz="2800" b="1" dirty="0" err="1">
                <a:solidFill>
                  <a:srgbClr val="FF0000"/>
                </a:solidFill>
                <a:latin typeface="Times New Roman" pitchFamily="18" charset="0"/>
                <a:cs typeface="Times New Roman" pitchFamily="18" charset="0"/>
              </a:rPr>
              <a:t>деп</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зарлауын</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қоймапты.</a:t>
            </a:r>
            <a:r>
              <a:rPr lang="ru-RU" sz="2800" b="1" dirty="0">
                <a:solidFill>
                  <a:srgbClr val="FF0000"/>
                </a:solidFill>
                <a:latin typeface="Times New Roman" pitchFamily="18" charset="0"/>
                <a:cs typeface="Times New Roman" pitchFamily="18" charset="0"/>
              </a:rPr>
              <a:t/>
            </a:r>
            <a:br>
              <a:rPr lang="ru-RU" sz="2800" b="1" dirty="0">
                <a:solidFill>
                  <a:srgbClr val="FF0000"/>
                </a:solidFill>
                <a:latin typeface="Times New Roman" pitchFamily="18" charset="0"/>
                <a:cs typeface="Times New Roman" pitchFamily="18" charset="0"/>
              </a:rPr>
            </a:br>
            <a:r>
              <a:rPr lang="ru-RU" sz="2800" b="1" dirty="0" err="1">
                <a:solidFill>
                  <a:srgbClr val="FF0000"/>
                </a:solidFill>
                <a:latin typeface="Times New Roman" pitchFamily="18" charset="0"/>
                <a:cs typeface="Times New Roman" pitchFamily="18" charset="0"/>
              </a:rPr>
              <a:t>Бір</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күні жігіттің лашығының алдынан</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қарт тас</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қашаушы өтіп </a:t>
            </a:r>
            <a:r>
              <a:rPr lang="ru-RU" sz="2800" b="1" dirty="0">
                <a:solidFill>
                  <a:srgbClr val="FF0000"/>
                </a:solidFill>
                <a:latin typeface="Times New Roman" pitchFamily="18" charset="0"/>
                <a:cs typeface="Times New Roman" pitchFamily="18" charset="0"/>
              </a:rPr>
              <a:t>бара </a:t>
            </a:r>
            <a:r>
              <a:rPr lang="ru-RU" sz="2800" b="1" dirty="0" err="1">
                <a:solidFill>
                  <a:srgbClr val="FF0000"/>
                </a:solidFill>
                <a:latin typeface="Times New Roman" pitchFamily="18" charset="0"/>
                <a:cs typeface="Times New Roman" pitchFamily="18" charset="0"/>
              </a:rPr>
              <a:t>жатып</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зарлап</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отырған жігіттің қасына келеді</a:t>
            </a:r>
            <a:r>
              <a:rPr lang="ru-RU" sz="2800" dirty="0">
                <a:solidFill>
                  <a:srgbClr val="FF0000"/>
                </a:solidFill>
                <a:latin typeface="Times New Roman" pitchFamily="18" charset="0"/>
                <a:cs typeface="Times New Roman" pitchFamily="18" charset="0"/>
              </a:rPr>
              <a:t>.</a:t>
            </a:r>
          </a:p>
        </p:txBody>
      </p:sp>
      <p:sp>
        <p:nvSpPr>
          <p:cNvPr id="4" name="Прямоугольник 3"/>
          <p:cNvSpPr/>
          <p:nvPr/>
        </p:nvSpPr>
        <p:spPr>
          <a:xfrm>
            <a:off x="323528" y="3573016"/>
            <a:ext cx="8496944" cy="2677656"/>
          </a:xfrm>
          <a:prstGeom prst="rect">
            <a:avLst/>
          </a:prstGeom>
        </p:spPr>
        <p:txBody>
          <a:bodyPr wrap="square">
            <a:spAutoFit/>
          </a:bodyPr>
          <a:lstStyle/>
          <a:p>
            <a:r>
              <a:rPr lang="ru-RU" sz="2800"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Саған </a:t>
            </a:r>
            <a:r>
              <a:rPr lang="ru-RU" sz="2800" b="1" dirty="0" smtClean="0">
                <a:solidFill>
                  <a:srgbClr val="FF0000"/>
                </a:solidFill>
                <a:latin typeface="Times New Roman" pitchFamily="18" charset="0"/>
                <a:cs typeface="Times New Roman" pitchFamily="18" charset="0"/>
              </a:rPr>
              <a:t>не </a:t>
            </a:r>
            <a:r>
              <a:rPr lang="ru-RU" sz="2800" b="1" dirty="0" err="1" smtClean="0">
                <a:solidFill>
                  <a:srgbClr val="FF0000"/>
                </a:solidFill>
                <a:latin typeface="Times New Roman" pitchFamily="18" charset="0"/>
                <a:cs typeface="Times New Roman" pitchFamily="18" charset="0"/>
              </a:rPr>
              <a:t>болды</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сонша</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жыланып</a:t>
            </a:r>
            <a:r>
              <a:rPr lang="ru-RU" sz="2800" b="1" dirty="0" smtClean="0">
                <a:solidFill>
                  <a:srgbClr val="FF0000"/>
                </a:solidFill>
                <a:latin typeface="Times New Roman" pitchFamily="18" charset="0"/>
                <a:cs typeface="Times New Roman" pitchFamily="18" charset="0"/>
              </a:rPr>
              <a:t>? Сен </a:t>
            </a:r>
            <a:r>
              <a:rPr lang="ru-RU" sz="2800" b="1" dirty="0" err="1" smtClean="0">
                <a:solidFill>
                  <a:srgbClr val="FF0000"/>
                </a:solidFill>
                <a:latin typeface="Times New Roman" pitchFamily="18" charset="0"/>
                <a:cs typeface="Times New Roman" pitchFamily="18" charset="0"/>
              </a:rPr>
              <a:t>нағыз </a:t>
            </a:r>
            <a:r>
              <a:rPr lang="ru-RU" sz="2800" b="1" dirty="0" smtClean="0">
                <a:solidFill>
                  <a:srgbClr val="FF0000"/>
                </a:solidFill>
                <a:latin typeface="Times New Roman" pitchFamily="18" charset="0"/>
                <a:cs typeface="Times New Roman" pitchFamily="18" charset="0"/>
              </a:rPr>
              <a:t>бай </a:t>
            </a:r>
            <a:r>
              <a:rPr lang="ru-RU" sz="2800" b="1" dirty="0" err="1" smtClean="0">
                <a:solidFill>
                  <a:srgbClr val="FF0000"/>
                </a:solidFill>
                <a:latin typeface="Times New Roman" pitchFamily="18" charset="0"/>
                <a:cs typeface="Times New Roman" pitchFamily="18" charset="0"/>
              </a:rPr>
              <a:t>адам</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емессің бе</a:t>
            </a:r>
            <a:r>
              <a:rPr lang="ru-RU" sz="2800" b="1" dirty="0" smtClean="0">
                <a:solidFill>
                  <a:srgbClr val="FF0000"/>
                </a:solidFill>
                <a:latin typeface="Times New Roman" pitchFamily="18" charset="0"/>
                <a:cs typeface="Times New Roman" pitchFamily="18" charset="0"/>
              </a:rPr>
              <a:t>? – </a:t>
            </a:r>
            <a:r>
              <a:rPr lang="ru-RU" sz="2800" b="1" dirty="0" err="1" smtClean="0">
                <a:solidFill>
                  <a:srgbClr val="FF0000"/>
                </a:solidFill>
                <a:latin typeface="Times New Roman" pitchFamily="18" charset="0"/>
                <a:cs typeface="Times New Roman" pitchFamily="18" charset="0"/>
              </a:rPr>
              <a:t>дейді</a:t>
            </a:r>
            <a:r>
              <a:rPr lang="ru-RU" sz="2800" b="1" dirty="0" smtClean="0">
                <a:solidFill>
                  <a:srgbClr val="FF0000"/>
                </a:solidFill>
                <a:latin typeface="Times New Roman" pitchFamily="18" charset="0"/>
                <a:cs typeface="Times New Roman" pitchFamily="18" charset="0"/>
              </a:rPr>
              <a:t>.</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Мен </a:t>
            </a:r>
            <a:r>
              <a:rPr lang="ru-RU" sz="2800" b="1" dirty="0" err="1" smtClean="0">
                <a:solidFill>
                  <a:srgbClr val="FF0000"/>
                </a:solidFill>
                <a:latin typeface="Times New Roman" pitchFamily="18" charset="0"/>
                <a:cs typeface="Times New Roman" pitchFamily="18" charset="0"/>
              </a:rPr>
              <a:t>баймын</a:t>
            </a:r>
            <a:r>
              <a:rPr lang="ru-RU" sz="2800" b="1" dirty="0" smtClean="0">
                <a:solidFill>
                  <a:srgbClr val="FF0000"/>
                </a:solidFill>
                <a:latin typeface="Times New Roman" pitchFamily="18" charset="0"/>
                <a:cs typeface="Times New Roman" pitchFamily="18" charset="0"/>
              </a:rPr>
              <a:t> ба? – </a:t>
            </a:r>
            <a:r>
              <a:rPr lang="ru-RU" sz="2800" b="1" dirty="0" err="1" smtClean="0">
                <a:solidFill>
                  <a:srgbClr val="FF0000"/>
                </a:solidFill>
                <a:latin typeface="Times New Roman" pitchFamily="18" charset="0"/>
                <a:cs typeface="Times New Roman" pitchFamily="18" charset="0"/>
              </a:rPr>
              <a:t>деп</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жігіт</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таң қалады.</a:t>
            </a:r>
            <a:r>
              <a:rPr lang="ru-RU" sz="2800" b="1" dirty="0" smtClean="0">
                <a:solidFill>
                  <a:srgbClr val="FF0000"/>
                </a:solidFill>
                <a:latin typeface="Times New Roman" pitchFamily="18" charset="0"/>
                <a:cs typeface="Times New Roman" pitchFamily="18" charset="0"/>
              </a:rPr>
              <a:t> – </a:t>
            </a:r>
            <a:r>
              <a:rPr lang="ru-RU" sz="2800" b="1" dirty="0" err="1" smtClean="0">
                <a:solidFill>
                  <a:srgbClr val="FF0000"/>
                </a:solidFill>
                <a:latin typeface="Times New Roman" pitchFamily="18" charset="0"/>
                <a:cs typeface="Times New Roman" pitchFamily="18" charset="0"/>
              </a:rPr>
              <a:t>Ол</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қандай байлық?</a:t>
            </a: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Сенің көздерің ше</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Бір</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көзіңді біреуге</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қаншаға сатып</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берер</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едің?</a:t>
            </a:r>
            <a:r>
              <a:rPr lang="ru-RU" sz="2800" b="1" dirty="0" smtClean="0">
                <a:solidFill>
                  <a:srgbClr val="FF0000"/>
                </a:solidFill>
                <a:latin typeface="Times New Roman" pitchFamily="18" charset="0"/>
                <a:cs typeface="Times New Roman" pitchFamily="18" charset="0"/>
              </a:rPr>
              <a:t> – </a:t>
            </a:r>
            <a:r>
              <a:rPr lang="ru-RU" sz="2800" b="1" dirty="0" err="1" smtClean="0">
                <a:solidFill>
                  <a:srgbClr val="FF0000"/>
                </a:solidFill>
                <a:latin typeface="Times New Roman" pitchFamily="18" charset="0"/>
                <a:cs typeface="Times New Roman" pitchFamily="18" charset="0"/>
              </a:rPr>
              <a:t>деп</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сұрайды қарт.</a:t>
            </a:r>
            <a:endParaRPr lang="ru-RU" sz="2800" dirty="0"/>
          </a:p>
        </p:txBody>
      </p:sp>
      <p:sp>
        <p:nvSpPr>
          <p:cNvPr id="5" name="5-конечная звезда 4">
            <a:hlinkClick r:id="rId4" action="ppaction://hlinkfile"/>
          </p:cNvPr>
          <p:cNvSpPr/>
          <p:nvPr/>
        </p:nvSpPr>
        <p:spPr>
          <a:xfrm>
            <a:off x="7956376" y="4365104"/>
            <a:ext cx="936104" cy="936104"/>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amki-vsem.ru/fon/fon-priroda2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358775" y="1196752"/>
            <a:ext cx="8785225" cy="1384995"/>
          </a:xfrm>
          <a:prstGeom prst="rect">
            <a:avLst/>
          </a:prstGeom>
          <a:noFill/>
          <a:ln w="9525">
            <a:noFill/>
            <a:miter lim="800000"/>
            <a:headEnd/>
            <a:tailEnd/>
          </a:ln>
        </p:spPr>
        <p:txBody>
          <a:bodyPr>
            <a:spAutoFit/>
          </a:bodyPr>
          <a:lstStyle/>
          <a:p>
            <a:r>
              <a:rPr lang="ru-RU" b="1" dirty="0">
                <a:solidFill>
                  <a:srgbClr val="FF0000"/>
                </a:solidFill>
                <a:latin typeface="Times New Roman" pitchFamily="18" charset="0"/>
                <a:cs typeface="Times New Roman" pitchFamily="18" charset="0"/>
              </a:rPr>
              <a:t/>
            </a:r>
            <a:br>
              <a:rPr lang="ru-RU" b="1" dirty="0">
                <a:solidFill>
                  <a:srgbClr val="FF0000"/>
                </a:solidFill>
                <a:latin typeface="Times New Roman" pitchFamily="18" charset="0"/>
                <a:cs typeface="Times New Roman" pitchFamily="18" charset="0"/>
              </a:rPr>
            </a:br>
            <a:r>
              <a:rPr lang="ru-RU" b="1" dirty="0" err="1">
                <a:solidFill>
                  <a:srgbClr val="FF0000"/>
                </a:solidFill>
                <a:latin typeface="Times New Roman" pitchFamily="18" charset="0"/>
                <a:cs typeface="Times New Roman" pitchFamily="18" charset="0"/>
              </a:rPr>
              <a:t>-</a:t>
            </a:r>
            <a:r>
              <a:rPr lang="ru-RU" sz="2400" b="1" dirty="0" err="1">
                <a:solidFill>
                  <a:srgbClr val="FF0000"/>
                </a:solidFill>
                <a:latin typeface="Times New Roman" pitchFamily="18" charset="0"/>
                <a:cs typeface="Times New Roman" pitchFamily="18" charset="0"/>
              </a:rPr>
              <a:t>Оның </a:t>
            </a:r>
            <a:r>
              <a:rPr lang="ru-RU" sz="2400" b="1" dirty="0">
                <a:solidFill>
                  <a:srgbClr val="FF0000"/>
                </a:solidFill>
                <a:latin typeface="Times New Roman" pitchFamily="18" charset="0"/>
                <a:cs typeface="Times New Roman" pitchFamily="18" charset="0"/>
              </a:rPr>
              <a:t>не?! – </a:t>
            </a:r>
            <a:r>
              <a:rPr lang="ru-RU" sz="2400" b="1" dirty="0" err="1">
                <a:solidFill>
                  <a:srgbClr val="FF0000"/>
                </a:solidFill>
                <a:latin typeface="Times New Roman" pitchFamily="18" charset="0"/>
                <a:cs typeface="Times New Roman" pitchFamily="18" charset="0"/>
              </a:rPr>
              <a:t>деп</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шошып</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кетеді</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жігіт</a:t>
            </a:r>
            <a:r>
              <a:rPr lang="ru-RU" sz="2400" b="1" dirty="0">
                <a:solidFill>
                  <a:srgbClr val="FF0000"/>
                </a:solidFill>
                <a:latin typeface="Times New Roman" pitchFamily="18" charset="0"/>
                <a:cs typeface="Times New Roman" pitchFamily="18" charset="0"/>
              </a:rPr>
              <a:t>, — </a:t>
            </a:r>
            <a:r>
              <a:rPr lang="ru-RU" sz="2400" b="1" dirty="0" err="1">
                <a:solidFill>
                  <a:srgbClr val="FF0000"/>
                </a:solidFill>
                <a:latin typeface="Times New Roman" pitchFamily="18" charset="0"/>
                <a:cs typeface="Times New Roman" pitchFamily="18" charset="0"/>
              </a:rPr>
              <a:t>көзімді ешқандай байлыққа айырбастамаймын</a:t>
            </a:r>
            <a:r>
              <a:rPr lang="ru-RU" sz="2400" b="1" dirty="0">
                <a:solidFill>
                  <a:srgbClr val="FF0000"/>
                </a:solidFill>
                <a:latin typeface="Times New Roman" pitchFamily="18" charset="0"/>
                <a:cs typeface="Times New Roman" pitchFamily="18" charset="0"/>
              </a:rPr>
              <a:t>.</a:t>
            </a:r>
            <a:r>
              <a:rPr lang="ru-RU" sz="2400" b="1" dirty="0">
                <a:solidFill>
                  <a:srgbClr val="FF0000"/>
                </a:solidFill>
              </a:rPr>
              <a:t/>
            </a:r>
            <a:br>
              <a:rPr lang="ru-RU" sz="2400" b="1" dirty="0">
                <a:solidFill>
                  <a:srgbClr val="FF0000"/>
                </a:solidFill>
              </a:rPr>
            </a:br>
            <a:endParaRPr lang="ru-RU" dirty="0">
              <a:solidFill>
                <a:srgbClr val="FF0000"/>
              </a:solidFill>
            </a:endParaRPr>
          </a:p>
        </p:txBody>
      </p:sp>
      <p:sp>
        <p:nvSpPr>
          <p:cNvPr id="4" name="Прямоугольник 3"/>
          <p:cNvSpPr>
            <a:spLocks noChangeArrowheads="1"/>
          </p:cNvSpPr>
          <p:nvPr/>
        </p:nvSpPr>
        <p:spPr bwMode="auto">
          <a:xfrm>
            <a:off x="0" y="2276872"/>
            <a:ext cx="8351837" cy="3416320"/>
          </a:xfrm>
          <a:prstGeom prst="rect">
            <a:avLst/>
          </a:prstGeom>
          <a:noFill/>
          <a:ln w="9525">
            <a:noFill/>
            <a:miter lim="800000"/>
            <a:headEnd/>
            <a:tailEnd/>
          </a:ln>
        </p:spPr>
        <p:txBody>
          <a:bodyPr wrap="square">
            <a:spAutoFit/>
          </a:bodyPr>
          <a:lstStyle/>
          <a:p>
            <a:pPr marL="571500" indent="-571500">
              <a:buFontTx/>
              <a:buChar char="-"/>
            </a:pPr>
            <a:r>
              <a:rPr lang="ru-RU" sz="2400" b="1" dirty="0" smtClean="0">
                <a:solidFill>
                  <a:srgbClr val="FF0000"/>
                </a:solidFill>
                <a:latin typeface="Times New Roman" pitchFamily="18" charset="0"/>
                <a:cs typeface="Times New Roman" pitchFamily="18" charset="0"/>
              </a:rPr>
              <a:t>Ал </a:t>
            </a:r>
            <a:r>
              <a:rPr lang="ru-RU" sz="2400" b="1" dirty="0" err="1">
                <a:solidFill>
                  <a:srgbClr val="FF0000"/>
                </a:solidFill>
                <a:latin typeface="Times New Roman" pitchFamily="18" charset="0"/>
                <a:cs typeface="Times New Roman" pitchFamily="18" charset="0"/>
              </a:rPr>
              <a:t>енді</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екі</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қолың</a:t>
            </a:r>
            <a:r>
              <a:rPr lang="ru-RU" sz="2400" b="1" dirty="0">
                <a:solidFill>
                  <a:srgbClr val="FF0000"/>
                </a:solidFill>
                <a:latin typeface="Times New Roman" pitchFamily="18" charset="0"/>
                <a:cs typeface="Times New Roman" pitchFamily="18" charset="0"/>
              </a:rPr>
              <a:t> мен </a:t>
            </a:r>
            <a:r>
              <a:rPr lang="ru-RU" sz="2400" b="1" dirty="0" err="1">
                <a:solidFill>
                  <a:srgbClr val="FF0000"/>
                </a:solidFill>
                <a:latin typeface="Times New Roman" pitchFamily="18" charset="0"/>
                <a:cs typeface="Times New Roman" pitchFamily="18" charset="0"/>
              </a:rPr>
              <a:t>аяғыңның</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біреуін</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алтынға</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айырбастар</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ма</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едің</a:t>
            </a:r>
            <a:r>
              <a:rPr lang="ru-RU" sz="2400" b="1" dirty="0">
                <a:solidFill>
                  <a:srgbClr val="FF0000"/>
                </a:solidFill>
                <a:latin typeface="Times New Roman" pitchFamily="18" charset="0"/>
                <a:cs typeface="Times New Roman" pitchFamily="18" charset="0"/>
              </a:rPr>
              <a:t>?</a:t>
            </a:r>
            <a:br>
              <a:rPr lang="ru-RU" sz="2400" b="1" dirty="0">
                <a:solidFill>
                  <a:srgbClr val="FF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Жоқ</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ешқайсысын</a:t>
            </a:r>
            <a:r>
              <a:rPr lang="ru-RU" sz="2400" b="1" dirty="0">
                <a:solidFill>
                  <a:srgbClr val="FF0000"/>
                </a:solidFill>
                <a:latin typeface="Times New Roman" pitchFamily="18" charset="0"/>
                <a:cs typeface="Times New Roman" pitchFamily="18" charset="0"/>
              </a:rPr>
              <a:t> да </a:t>
            </a:r>
            <a:r>
              <a:rPr lang="ru-RU" sz="2400" b="1" dirty="0" err="1">
                <a:solidFill>
                  <a:srgbClr val="FF0000"/>
                </a:solidFill>
                <a:latin typeface="Times New Roman" pitchFamily="18" charset="0"/>
                <a:cs typeface="Times New Roman" pitchFamily="18" charset="0"/>
              </a:rPr>
              <a:t>алтынға</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айырбастамаймын</a:t>
            </a:r>
            <a:r>
              <a:rPr lang="ru-RU" sz="2400" b="1" dirty="0">
                <a:solidFill>
                  <a:srgbClr val="FF0000"/>
                </a:solidFill>
                <a:latin typeface="Times New Roman" pitchFamily="18" charset="0"/>
                <a:cs typeface="Times New Roman" pitchFamily="18" charset="0"/>
              </a:rPr>
              <a:t>, — </a:t>
            </a:r>
            <a:r>
              <a:rPr lang="ru-RU" sz="2400" b="1" dirty="0" err="1">
                <a:solidFill>
                  <a:srgbClr val="FF0000"/>
                </a:solidFill>
                <a:latin typeface="Times New Roman" pitchFamily="18" charset="0"/>
                <a:cs typeface="Times New Roman" pitchFamily="18" charset="0"/>
              </a:rPr>
              <a:t>дейді</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жігіт</a:t>
            </a:r>
            <a:r>
              <a:rPr lang="ru-RU" sz="2400" b="1" dirty="0">
                <a:solidFill>
                  <a:srgbClr val="FF0000"/>
                </a:solidFill>
                <a:latin typeface="Times New Roman" pitchFamily="18" charset="0"/>
                <a:cs typeface="Times New Roman" pitchFamily="18" charset="0"/>
              </a:rPr>
              <a:t>.</a:t>
            </a:r>
            <a:br>
              <a:rPr lang="ru-RU" sz="2400" b="1" dirty="0">
                <a:solidFill>
                  <a:srgbClr val="FF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Міне</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көрдің</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бе</a:t>
            </a:r>
            <a:r>
              <a:rPr lang="ru-RU" sz="2400" b="1" dirty="0">
                <a:solidFill>
                  <a:srgbClr val="FF0000"/>
                </a:solidFill>
                <a:latin typeface="Times New Roman" pitchFamily="18" charset="0"/>
                <a:cs typeface="Times New Roman" pitchFamily="18" charset="0"/>
              </a:rPr>
              <a:t>, сен </a:t>
            </a:r>
            <a:r>
              <a:rPr lang="ru-RU" sz="2400" b="1" dirty="0" err="1">
                <a:solidFill>
                  <a:srgbClr val="FF0000"/>
                </a:solidFill>
                <a:latin typeface="Times New Roman" pitchFamily="18" charset="0"/>
                <a:cs typeface="Times New Roman" pitchFamily="18" charset="0"/>
              </a:rPr>
              <a:t>өте</a:t>
            </a:r>
            <a:r>
              <a:rPr lang="ru-RU" sz="2400" b="1" dirty="0">
                <a:solidFill>
                  <a:srgbClr val="FF0000"/>
                </a:solidFill>
                <a:latin typeface="Times New Roman" pitchFamily="18" charset="0"/>
                <a:cs typeface="Times New Roman" pitchFamily="18" charset="0"/>
              </a:rPr>
              <a:t> бай </a:t>
            </a:r>
            <a:r>
              <a:rPr lang="ru-RU" sz="2400" b="1" dirty="0" err="1" smtClean="0">
                <a:solidFill>
                  <a:srgbClr val="FF0000"/>
                </a:solidFill>
                <a:latin typeface="Times New Roman" pitchFamily="18" charset="0"/>
                <a:cs typeface="Times New Roman" pitchFamily="18" charset="0"/>
              </a:rPr>
              <a:t>адамсың</a:t>
            </a:r>
            <a:r>
              <a:rPr lang="ru-RU" sz="2400" b="1" dirty="0" smtClean="0">
                <a:solidFill>
                  <a:srgbClr val="FF0000"/>
                </a:solidFill>
                <a:latin typeface="Times New Roman" pitchFamily="18" charset="0"/>
                <a:cs typeface="Times New Roman" pitchFamily="18" charset="0"/>
              </a:rPr>
              <a:t>.</a:t>
            </a:r>
          </a:p>
          <a:p>
            <a:pPr lvl="0"/>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Адамның ең үлкен байлығы </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күш-қуаты </a:t>
            </a:r>
            <a:r>
              <a:rPr lang="ru-RU" sz="2400" b="1" dirty="0" smtClean="0">
                <a:solidFill>
                  <a:srgbClr val="FF0000"/>
                </a:solidFill>
                <a:latin typeface="Times New Roman" pitchFamily="18" charset="0"/>
                <a:cs typeface="Times New Roman" pitchFamily="18" charset="0"/>
              </a:rPr>
              <a:t>мен </a:t>
            </a:r>
            <a:r>
              <a:rPr lang="ru-RU" sz="2400" b="1" dirty="0" err="1" smtClean="0">
                <a:solidFill>
                  <a:srgbClr val="FF0000"/>
                </a:solidFill>
                <a:latin typeface="Times New Roman" pitchFamily="18" charset="0"/>
                <a:cs typeface="Times New Roman" pitchFamily="18" charset="0"/>
              </a:rPr>
              <a:t>денсаулығы</a:t>
            </a:r>
            <a:r>
              <a:rPr lang="ru-RU" sz="2400" b="1" dirty="0" smtClean="0">
                <a:solidFill>
                  <a:srgbClr val="FF0000"/>
                </a:solidFill>
                <a:latin typeface="Times New Roman" pitchFamily="18" charset="0"/>
                <a:cs typeface="Times New Roman" pitchFamily="18" charset="0"/>
              </a:rPr>
              <a:t>, — </a:t>
            </a:r>
            <a:r>
              <a:rPr lang="ru-RU" sz="2400" b="1" dirty="0" err="1" smtClean="0">
                <a:solidFill>
                  <a:srgbClr val="FF0000"/>
                </a:solidFill>
                <a:latin typeface="Times New Roman" pitchFamily="18" charset="0"/>
                <a:cs typeface="Times New Roman" pitchFamily="18" charset="0"/>
              </a:rPr>
              <a:t>дейді</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қарт</a:t>
            </a:r>
            <a:r>
              <a:rPr lang="ru-RU" sz="2400" b="1" dirty="0" smtClean="0">
                <a:solidFill>
                  <a:srgbClr val="FF0000"/>
                </a:solidFill>
                <a:latin typeface="Times New Roman" pitchFamily="18" charset="0"/>
                <a:cs typeface="Times New Roman" pitchFamily="18" charset="0"/>
              </a:rPr>
              <a:t>.</a:t>
            </a:r>
          </a:p>
          <a:p>
            <a:pPr lvl="0"/>
            <a:r>
              <a:rPr lang="ru-RU" sz="2400" b="1" dirty="0" smtClean="0">
                <a:solidFill>
                  <a:srgbClr val="FF0000"/>
                </a:solidFill>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 Оны </a:t>
            </a:r>
            <a:r>
              <a:rPr lang="ru-RU" sz="2400" b="1" dirty="0" err="1">
                <a:solidFill>
                  <a:srgbClr val="FF0000"/>
                </a:solidFill>
                <a:latin typeface="Times New Roman" pitchFamily="18" charset="0"/>
                <a:cs typeface="Times New Roman" pitchFamily="18" charset="0"/>
              </a:rPr>
              <a:t>ақшаға сатып</a:t>
            </a:r>
            <a:r>
              <a:rPr lang="ru-RU" sz="2400" b="1" dirty="0">
                <a:solidFill>
                  <a:srgbClr val="FF0000"/>
                </a:solidFill>
                <a:latin typeface="Times New Roman" pitchFamily="18" charset="0"/>
                <a:cs typeface="Times New Roman" pitchFamily="18" charset="0"/>
              </a:rPr>
              <a:t> ала </a:t>
            </a:r>
            <a:r>
              <a:rPr lang="ru-RU" sz="2400" b="1" dirty="0" err="1">
                <a:solidFill>
                  <a:srgbClr val="FF0000"/>
                </a:solidFill>
                <a:latin typeface="Times New Roman" pitchFamily="18" charset="0"/>
                <a:cs typeface="Times New Roman" pitchFamily="18" charset="0"/>
              </a:rPr>
              <a:t>алмайсың</a:t>
            </a:r>
            <a:r>
              <a:rPr lang="ru-RU" sz="2400" b="1" dirty="0">
                <a:solidFill>
                  <a:srgbClr val="FF0000"/>
                </a:solidFill>
                <a:latin typeface="Times New Roman" pitchFamily="18" charset="0"/>
                <a:cs typeface="Times New Roman" pitchFamily="18" charset="0"/>
              </a:rPr>
              <a:t>.</a:t>
            </a:r>
            <a:br>
              <a:rPr lang="ru-RU" sz="2400" b="1" dirty="0">
                <a:solidFill>
                  <a:srgbClr val="FF0000"/>
                </a:solidFill>
                <a:latin typeface="Times New Roman" pitchFamily="18" charset="0"/>
                <a:cs typeface="Times New Roman" pitchFamily="18" charset="0"/>
              </a:rPr>
            </a:br>
            <a:r>
              <a:rPr lang="ru-RU" sz="2400" b="1" dirty="0" err="1" smtClean="0">
                <a:solidFill>
                  <a:srgbClr val="FF0000"/>
                </a:solidFill>
                <a:latin typeface="Times New Roman" pitchFamily="18" charset="0"/>
                <a:cs typeface="Times New Roman" pitchFamily="18" charset="0"/>
              </a:rPr>
              <a:t>Қарт </a:t>
            </a:r>
            <a:r>
              <a:rPr lang="ru-RU" sz="2400" b="1" dirty="0" err="1">
                <a:solidFill>
                  <a:srgbClr val="FF0000"/>
                </a:solidFill>
                <a:latin typeface="Times New Roman" pitchFamily="18" charset="0"/>
                <a:cs typeface="Times New Roman" pitchFamily="18" charset="0"/>
              </a:rPr>
              <a:t>осыны</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айтады</a:t>
            </a:r>
            <a:r>
              <a:rPr lang="ru-RU" sz="2400" b="1" dirty="0">
                <a:solidFill>
                  <a:srgbClr val="FF0000"/>
                </a:solidFill>
                <a:latin typeface="Times New Roman" pitchFamily="18" charset="0"/>
                <a:cs typeface="Times New Roman" pitchFamily="18" charset="0"/>
              </a:rPr>
              <a:t> да, </a:t>
            </a:r>
            <a:r>
              <a:rPr lang="ru-RU" sz="2400" b="1" dirty="0" err="1">
                <a:solidFill>
                  <a:srgbClr val="FF0000"/>
                </a:solidFill>
                <a:latin typeface="Times New Roman" pitchFamily="18" charset="0"/>
                <a:cs typeface="Times New Roman" pitchFamily="18" charset="0"/>
              </a:rPr>
              <a:t>жөніне </a:t>
            </a:r>
            <a:r>
              <a:rPr lang="ru-RU" sz="2400" b="1" dirty="0" err="1" smtClean="0">
                <a:solidFill>
                  <a:srgbClr val="FF0000"/>
                </a:solidFill>
                <a:latin typeface="Times New Roman" pitchFamily="18" charset="0"/>
                <a:cs typeface="Times New Roman" pitchFamily="18" charset="0"/>
              </a:rPr>
              <a:t>кетеді</a:t>
            </a:r>
            <a:r>
              <a:rPr lang="kk-KZ" sz="2400" b="1" dirty="0" smtClean="0">
                <a:solidFill>
                  <a:srgbClr val="FF0000"/>
                </a:solidFill>
                <a:latin typeface="Times New Roman" pitchFamily="18" charset="0"/>
                <a:cs typeface="Times New Roman" pitchFamily="18" charset="0"/>
              </a:rPr>
              <a:t>.</a:t>
            </a:r>
            <a:endParaRPr lang="ru-RU" sz="2400" dirty="0">
              <a:solidFill>
                <a:prstClr val="black"/>
              </a:solidFill>
              <a:latin typeface="Times New Roman" pitchFamily="18" charset="0"/>
              <a:cs typeface="Times New Roman" pitchFamily="18" charset="0"/>
            </a:endParaRPr>
          </a:p>
        </p:txBody>
      </p:sp>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542</Words>
  <Application>Microsoft Office PowerPoint</Application>
  <PresentationFormat>Экран (4:3)</PresentationFormat>
  <Paragraphs>174</Paragraphs>
  <Slides>17</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Сабақтың мақсаты:</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Cири</cp:lastModifiedBy>
  <cp:revision>130</cp:revision>
  <dcterms:created xsi:type="dcterms:W3CDTF">2012-08-02T12:17:38Z</dcterms:created>
  <dcterms:modified xsi:type="dcterms:W3CDTF">2018-01-10T14:50:54Z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237482</vt:lpwstr>
  </property>
  <property fmtid="{D5CDD505-2E9C-101B-9397-08002B2CF9AE}" pid="3" name="NXPowerLiteSettings">
    <vt:lpwstr>F7000400038000</vt:lpwstr>
  </property>
  <property fmtid="{D5CDD505-2E9C-101B-9397-08002B2CF9AE}" pid="4" name="NXPowerLiteVersion">
    <vt:lpwstr>D5.0.3</vt:lpwstr>
  </property>
</Properties>
</file>